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8288000" cy="10287000"/>
  <p:notesSz cx="6858000" cy="9144000"/>
  <p:embeddedFontLst>
    <p:embeddedFont>
      <p:font typeface="Source Sans Pro Bold" charset="1" panose="020B0703030403020204"/>
      <p:regular r:id="rId36"/>
    </p:embeddedFont>
    <p:embeddedFont>
      <p:font typeface="Source Sans Pro" charset="1" panose="020B0503030403020204"/>
      <p:regular r:id="rId37"/>
    </p:embeddedFont>
    <p:embeddedFont>
      <p:font typeface="Nunito" charset="1" panose="00000500000000000000"/>
      <p:regular r:id="rId38"/>
    </p:embeddedFont>
    <p:embeddedFont>
      <p:font typeface="Nunito Bold" charset="1" panose="00000800000000000000"/>
      <p:regular r:id="rId39"/>
    </p:embeddedFont>
    <p:embeddedFont>
      <p:font typeface="Nunito Bold Bold" charset="1" panose="00000000000000000000"/>
      <p:regular r:id="rId40"/>
    </p:embeddedFont>
    <p:embeddedFont>
      <p:font typeface="Canva Sans Bold" charset="1" panose="020B0803030501040103"/>
      <p:regular r:id="rId41"/>
    </p:embeddedFont>
    <p:embeddedFont>
      <p:font typeface="Canva Sans" charset="1" panose="020B0503030501040103"/>
      <p:regular r:id="rId42"/>
    </p:embeddedFont>
    <p:embeddedFont>
      <p:font typeface="Times New Roman Bold" charset="1" panose="02030802070405020303"/>
      <p:regular r:id="rId43"/>
    </p:embeddedFont>
    <p:embeddedFont>
      <p:font typeface="Times New Roman" charset="1" panose="02030502070405020303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0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0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6.jpeg" Type="http://schemas.openxmlformats.org/officeDocument/2006/relationships/image"/><Relationship Id="rId7" Target="../media/image37.jpe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0.jpeg" Type="http://schemas.openxmlformats.org/officeDocument/2006/relationships/image"/><Relationship Id="rId5" Target="../media/image40.jpe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1.jpe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11" Target="../media/image38.png" Type="http://schemas.openxmlformats.org/officeDocument/2006/relationships/image"/><Relationship Id="rId12" Target="../media/image39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2.jpeg" Type="http://schemas.openxmlformats.org/officeDocument/2006/relationships/image"/><Relationship Id="rId7" Target="../media/image43.jpeg" Type="http://schemas.openxmlformats.org/officeDocument/2006/relationships/image"/><Relationship Id="rId8" Target="../media/image44.jpeg" Type="http://schemas.openxmlformats.org/officeDocument/2006/relationships/image"/><Relationship Id="rId9" Target="../media/image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5.jpe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6.jpeg" Type="http://schemas.openxmlformats.org/officeDocument/2006/relationships/image"/><Relationship Id="rId7" Target="../media/image37.jpe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49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46.png" Type="http://schemas.openxmlformats.org/officeDocument/2006/relationships/image"/><Relationship Id="rId9" Target="../media/image4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8.jpeg" Type="http://schemas.openxmlformats.org/officeDocument/2006/relationships/image"/><Relationship Id="rId7" Target="../media/image9.jpeg" Type="http://schemas.openxmlformats.org/officeDocument/2006/relationships/image"/><Relationship Id="rId8" Target="../media/image10.jpeg" Type="http://schemas.openxmlformats.org/officeDocument/2006/relationships/image"/><Relationship Id="rId9" Target="../media/image1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8.jpeg" Type="http://schemas.openxmlformats.org/officeDocument/2006/relationships/image"/><Relationship Id="rId7" Target="../media/image9.jpeg" Type="http://schemas.openxmlformats.org/officeDocument/2006/relationships/image"/><Relationship Id="rId8" Target="../media/image10.jpeg" Type="http://schemas.openxmlformats.org/officeDocument/2006/relationships/image"/><Relationship Id="rId9" Target="../media/image1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76495" y="6858358"/>
            <a:ext cx="2926462" cy="292646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F1FF"/>
            </a:solidFill>
            <a:ln w="1047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42214" y="-3512841"/>
            <a:ext cx="10060535" cy="10060535"/>
          </a:xfrm>
          <a:custGeom>
            <a:avLst/>
            <a:gdLst/>
            <a:ahLst/>
            <a:cxnLst/>
            <a:rect r="r" b="b" t="t" l="l"/>
            <a:pathLst>
              <a:path h="10060535" w="10060535">
                <a:moveTo>
                  <a:pt x="0" y="0"/>
                </a:moveTo>
                <a:lnTo>
                  <a:pt x="10060535" y="0"/>
                </a:lnTo>
                <a:lnTo>
                  <a:pt x="10060535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201221" y="-3785717"/>
            <a:ext cx="7304734" cy="7304734"/>
          </a:xfrm>
          <a:custGeom>
            <a:avLst/>
            <a:gdLst/>
            <a:ahLst/>
            <a:cxnLst/>
            <a:rect r="r" b="b" t="t" l="l"/>
            <a:pathLst>
              <a:path h="7304734" w="7304734">
                <a:moveTo>
                  <a:pt x="0" y="0"/>
                </a:moveTo>
                <a:lnTo>
                  <a:pt x="7304734" y="0"/>
                </a:lnTo>
                <a:lnTo>
                  <a:pt x="7304734" y="7304734"/>
                </a:lnTo>
                <a:lnTo>
                  <a:pt x="0" y="7304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372671" y="6445722"/>
            <a:ext cx="7304734" cy="7304734"/>
          </a:xfrm>
          <a:custGeom>
            <a:avLst/>
            <a:gdLst/>
            <a:ahLst/>
            <a:cxnLst/>
            <a:rect r="r" b="b" t="t" l="l"/>
            <a:pathLst>
              <a:path h="7304734" w="7304734">
                <a:moveTo>
                  <a:pt x="0" y="0"/>
                </a:moveTo>
                <a:lnTo>
                  <a:pt x="7304734" y="0"/>
                </a:lnTo>
                <a:lnTo>
                  <a:pt x="7304734" y="7304734"/>
                </a:lnTo>
                <a:lnTo>
                  <a:pt x="0" y="7304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645796" y="5956744"/>
            <a:ext cx="10060535" cy="10060535"/>
          </a:xfrm>
          <a:custGeom>
            <a:avLst/>
            <a:gdLst/>
            <a:ahLst/>
            <a:cxnLst/>
            <a:rect r="r" b="b" t="t" l="l"/>
            <a:pathLst>
              <a:path h="10060535" w="10060535">
                <a:moveTo>
                  <a:pt x="0" y="0"/>
                </a:moveTo>
                <a:lnTo>
                  <a:pt x="10060534" y="0"/>
                </a:lnTo>
                <a:lnTo>
                  <a:pt x="10060534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4932063" y="8092992"/>
            <a:ext cx="3635278" cy="0"/>
          </a:xfrm>
          <a:prstGeom prst="line">
            <a:avLst/>
          </a:prstGeom>
          <a:ln cap="rnd" w="57150">
            <a:solidFill>
              <a:srgbClr val="12294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2257190" y="5628131"/>
            <a:ext cx="8757342" cy="0"/>
          </a:xfrm>
          <a:prstGeom prst="line">
            <a:avLst/>
          </a:prstGeom>
          <a:ln cap="rnd" w="57150">
            <a:solidFill>
              <a:srgbClr val="12294E"/>
            </a:solidFill>
            <a:prstDash val="solid"/>
            <a:headEnd type="oval" len="lg" w="lg"/>
            <a:tailEnd type="oval" len="lg" w="lg"/>
          </a:ln>
        </p:spPr>
      </p:sp>
      <p:grpSp>
        <p:nvGrpSpPr>
          <p:cNvPr name="Group 11" id="11"/>
          <p:cNvGrpSpPr/>
          <p:nvPr/>
        </p:nvGrpSpPr>
        <p:grpSpPr>
          <a:xfrm rot="0">
            <a:off x="11954952" y="1630659"/>
            <a:ext cx="5569978" cy="7025683"/>
            <a:chOff x="0" y="0"/>
            <a:chExt cx="5034295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6000">
              <a:off x="-3800" y="-2420"/>
              <a:ext cx="5041895" cy="6354840"/>
            </a:xfrm>
            <a:custGeom>
              <a:avLst/>
              <a:gdLst/>
              <a:ahLst/>
              <a:cxnLst/>
              <a:rect r="r" b="b" t="t" l="l"/>
              <a:pathLst>
                <a:path h="6354840" w="5041895">
                  <a:moveTo>
                    <a:pt x="2526489" y="6352415"/>
                  </a:moveTo>
                  <a:cubicBezTo>
                    <a:pt x="1137026" y="6354840"/>
                    <a:pt x="7607" y="5361130"/>
                    <a:pt x="5466" y="4134312"/>
                  </a:cubicBezTo>
                  <a:lnTo>
                    <a:pt x="2141" y="2229315"/>
                  </a:lnTo>
                  <a:cubicBezTo>
                    <a:pt x="0" y="1002497"/>
                    <a:pt x="1125943" y="4850"/>
                    <a:pt x="2515406" y="2425"/>
                  </a:cubicBezTo>
                  <a:cubicBezTo>
                    <a:pt x="3904870" y="0"/>
                    <a:pt x="5034288" y="993710"/>
                    <a:pt x="5036429" y="2220528"/>
                  </a:cubicBezTo>
                  <a:lnTo>
                    <a:pt x="5039754" y="4125525"/>
                  </a:lnTo>
                  <a:cubicBezTo>
                    <a:pt x="5041895" y="5352344"/>
                    <a:pt x="3915952" y="6349990"/>
                    <a:pt x="2526489" y="6352415"/>
                  </a:cubicBezTo>
                  <a:lnTo>
                    <a:pt x="2526489" y="6352415"/>
                  </a:lnTo>
                  <a:close/>
                </a:path>
              </a:pathLst>
            </a:custGeom>
            <a:blipFill>
              <a:blip r:embed="rId6"/>
              <a:stretch>
                <a:fillRect l="-69615" t="-69" r="-48560" b="-15320"/>
              </a:stretch>
            </a:blipFill>
            <a:ln w="152400" cap="rnd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1556893" y="2152942"/>
            <a:ext cx="9161240" cy="2802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59"/>
              </a:lnSpc>
              <a:spcBef>
                <a:spcPct val="0"/>
              </a:spcBef>
            </a:pPr>
            <a:r>
              <a:rPr lang="en-US" b="true" sz="8228" spc="-567" strike="noStrike" u="none">
                <a:solidFill>
                  <a:srgbClr val="12294E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Skin Lesion Classification Using Deep Learning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57190" y="6361911"/>
            <a:ext cx="8985025" cy="1154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7"/>
              </a:lnSpc>
            </a:pPr>
            <a:r>
              <a:rPr lang="en-US" sz="5054" spc="-348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 Application of CNN for Multi-class Skin Disease Prediction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37045" y="7970646"/>
            <a:ext cx="2822255" cy="1287654"/>
          </a:xfrm>
          <a:custGeom>
            <a:avLst/>
            <a:gdLst/>
            <a:ahLst/>
            <a:cxnLst/>
            <a:rect r="r" b="b" t="t" l="l"/>
            <a:pathLst>
              <a:path h="1287654" w="2822255">
                <a:moveTo>
                  <a:pt x="0" y="0"/>
                </a:moveTo>
                <a:lnTo>
                  <a:pt x="2822255" y="0"/>
                </a:lnTo>
                <a:lnTo>
                  <a:pt x="2822255" y="1287654"/>
                </a:lnTo>
                <a:lnTo>
                  <a:pt x="0" y="1287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42975"/>
            <a:ext cx="11315214" cy="738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After visualization for image and text data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17140" y="1885988"/>
            <a:ext cx="626916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we know that 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54454" y="2875377"/>
            <a:ext cx="11647634" cy="2601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38" indent="-399419" lvl="1">
              <a:lnSpc>
                <a:spcPts val="5180"/>
              </a:lnSpc>
              <a:buFont typeface="Arial"/>
              <a:buChar char="•"/>
            </a:pPr>
            <a:r>
              <a:rPr lang="en-US" b="true" sz="370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Data is imbalanced</a:t>
            </a:r>
          </a:p>
          <a:p>
            <a:pPr algn="l" marL="798838" indent="-399419" lvl="1">
              <a:lnSpc>
                <a:spcPts val="5180"/>
              </a:lnSpc>
              <a:buFont typeface="Arial"/>
              <a:buChar char="•"/>
            </a:pPr>
            <a:r>
              <a:rPr lang="en-US" b="true" sz="370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Find null value </a:t>
            </a:r>
          </a:p>
          <a:p>
            <a:pPr algn="l" marL="798838" indent="-399419" lvl="1">
              <a:lnSpc>
                <a:spcPts val="5180"/>
              </a:lnSpc>
              <a:buFont typeface="Arial"/>
              <a:buChar char="•"/>
            </a:pPr>
            <a:r>
              <a:rPr lang="en-US" b="true" sz="370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Find unnecessary column </a:t>
            </a:r>
          </a:p>
          <a:p>
            <a:pPr algn="l" marL="798838" indent="-399419" lvl="1">
              <a:lnSpc>
                <a:spcPts val="5180"/>
              </a:lnSpc>
              <a:buFont typeface="Arial"/>
              <a:buChar char="•"/>
            </a:pPr>
            <a:r>
              <a:rPr lang="en-US" b="true" sz="370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Find categorical columns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13150" y="7012919"/>
            <a:ext cx="11061700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these all will solved in preprocessing stage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75709" y="2700086"/>
            <a:ext cx="8336583" cy="5467492"/>
            <a:chOff x="0" y="0"/>
            <a:chExt cx="878587" cy="5762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78587" cy="576216"/>
            </a:xfrm>
            <a:custGeom>
              <a:avLst/>
              <a:gdLst/>
              <a:ahLst/>
              <a:cxnLst/>
              <a:rect r="r" b="b" t="t" l="l"/>
              <a:pathLst>
                <a:path h="576216" w="878587">
                  <a:moveTo>
                    <a:pt x="439294" y="0"/>
                  </a:moveTo>
                  <a:cubicBezTo>
                    <a:pt x="196678" y="0"/>
                    <a:pt x="0" y="128990"/>
                    <a:pt x="0" y="288108"/>
                  </a:cubicBezTo>
                  <a:cubicBezTo>
                    <a:pt x="0" y="447225"/>
                    <a:pt x="196678" y="576216"/>
                    <a:pt x="439294" y="576216"/>
                  </a:cubicBezTo>
                  <a:cubicBezTo>
                    <a:pt x="681909" y="576216"/>
                    <a:pt x="878587" y="447225"/>
                    <a:pt x="878587" y="288108"/>
                  </a:cubicBezTo>
                  <a:cubicBezTo>
                    <a:pt x="878587" y="128990"/>
                    <a:pt x="681909" y="0"/>
                    <a:pt x="43929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2368" y="-88855"/>
              <a:ext cx="713852" cy="611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0359"/>
                </a:lnSpc>
              </a:pPr>
              <a:r>
                <a:rPr lang="en-US" sz="7399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Preprocessing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697192" y="1987024"/>
            <a:ext cx="6893617" cy="6893617"/>
          </a:xfrm>
          <a:custGeom>
            <a:avLst/>
            <a:gdLst/>
            <a:ahLst/>
            <a:cxnLst/>
            <a:rect r="r" b="b" t="t" l="l"/>
            <a:pathLst>
              <a:path h="6893617" w="6893617">
                <a:moveTo>
                  <a:pt x="0" y="0"/>
                </a:moveTo>
                <a:lnTo>
                  <a:pt x="6893616" y="0"/>
                </a:lnTo>
                <a:lnTo>
                  <a:pt x="6893616" y="6893617"/>
                </a:lnTo>
                <a:lnTo>
                  <a:pt x="0" y="6893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15351" y="5829109"/>
            <a:ext cx="9723356" cy="2372702"/>
          </a:xfrm>
          <a:custGeom>
            <a:avLst/>
            <a:gdLst/>
            <a:ahLst/>
            <a:cxnLst/>
            <a:rect r="r" b="b" t="t" l="l"/>
            <a:pathLst>
              <a:path h="2372702" w="9723356">
                <a:moveTo>
                  <a:pt x="0" y="0"/>
                </a:moveTo>
                <a:lnTo>
                  <a:pt x="9723356" y="0"/>
                </a:lnTo>
                <a:lnTo>
                  <a:pt x="9723356" y="2372702"/>
                </a:lnTo>
                <a:lnTo>
                  <a:pt x="0" y="23727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822870"/>
            <a:ext cx="9723356" cy="2372702"/>
          </a:xfrm>
          <a:custGeom>
            <a:avLst/>
            <a:gdLst/>
            <a:ahLst/>
            <a:cxnLst/>
            <a:rect r="r" b="b" t="t" l="l"/>
            <a:pathLst>
              <a:path h="2372702" w="9723356">
                <a:moveTo>
                  <a:pt x="0" y="0"/>
                </a:moveTo>
                <a:lnTo>
                  <a:pt x="9723356" y="0"/>
                </a:lnTo>
                <a:lnTo>
                  <a:pt x="9723356" y="2372702"/>
                </a:lnTo>
                <a:lnTo>
                  <a:pt x="0" y="23727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88615" y="2147272"/>
            <a:ext cx="9253472" cy="861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91"/>
              </a:lnSpc>
            </a:pPr>
            <a:r>
              <a:rPr lang="en-US" sz="5065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Preprocess on images data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714275" y="6143351"/>
            <a:ext cx="7532081" cy="872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56"/>
              </a:lnSpc>
            </a:pPr>
            <a:r>
              <a:rPr lang="en-US" sz="504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Preprocess on text data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14089" y="5882050"/>
            <a:ext cx="3945211" cy="3376250"/>
          </a:xfrm>
          <a:custGeom>
            <a:avLst/>
            <a:gdLst/>
            <a:ahLst/>
            <a:cxnLst/>
            <a:rect r="r" b="b" t="t" l="l"/>
            <a:pathLst>
              <a:path h="3376250" w="3945211">
                <a:moveTo>
                  <a:pt x="0" y="0"/>
                </a:moveTo>
                <a:lnTo>
                  <a:pt x="3945211" y="0"/>
                </a:lnTo>
                <a:lnTo>
                  <a:pt x="3945211" y="3376250"/>
                </a:lnTo>
                <a:lnTo>
                  <a:pt x="0" y="3376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35685" y="5882050"/>
            <a:ext cx="3893218" cy="3376250"/>
          </a:xfrm>
          <a:custGeom>
            <a:avLst/>
            <a:gdLst/>
            <a:ahLst/>
            <a:cxnLst/>
            <a:rect r="r" b="b" t="t" l="l"/>
            <a:pathLst>
              <a:path h="3376250" w="3893218">
                <a:moveTo>
                  <a:pt x="0" y="0"/>
                </a:moveTo>
                <a:lnTo>
                  <a:pt x="3893218" y="0"/>
                </a:lnTo>
                <a:lnTo>
                  <a:pt x="3893218" y="3376250"/>
                </a:lnTo>
                <a:lnTo>
                  <a:pt x="0" y="337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676952" y="6891455"/>
            <a:ext cx="1903910" cy="1357441"/>
          </a:xfrm>
          <a:custGeom>
            <a:avLst/>
            <a:gdLst/>
            <a:ahLst/>
            <a:cxnLst/>
            <a:rect r="r" b="b" t="t" l="l"/>
            <a:pathLst>
              <a:path h="1357441" w="1903910">
                <a:moveTo>
                  <a:pt x="0" y="0"/>
                </a:moveTo>
                <a:lnTo>
                  <a:pt x="1903910" y="0"/>
                </a:lnTo>
                <a:lnTo>
                  <a:pt x="1903910" y="1357440"/>
                </a:lnTo>
                <a:lnTo>
                  <a:pt x="0" y="13574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830199" y="191032"/>
            <a:ext cx="8749868" cy="837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4"/>
              </a:lnSpc>
              <a:spcBef>
                <a:spcPct val="0"/>
              </a:spcBef>
            </a:pPr>
            <a:r>
              <a:rPr lang="en-US" b="true" sz="4895" spc="-337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Preprocessing on images: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3300" y="4872037"/>
            <a:ext cx="4396418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Augmentation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3300" y="2065954"/>
            <a:ext cx="3031435" cy="495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4"/>
              </a:lnSpc>
              <a:spcBef>
                <a:spcPct val="0"/>
              </a:spcBef>
            </a:pPr>
            <a:r>
              <a:rPr lang="en-US" b="true" sz="2995" spc="-206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Normalization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971929"/>
            <a:ext cx="15590877" cy="488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4"/>
              </a:lnSpc>
              <a:spcBef>
                <a:spcPct val="0"/>
              </a:spcBef>
            </a:pPr>
            <a:r>
              <a:rPr lang="en-US" sz="2895" spc="-1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scaling data to a specific range  [0, 1], to improve model performance by ensuring consistent feature magnitudes.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3300" y="5767388"/>
            <a:ext cx="4909718" cy="1356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9"/>
              </a:lnSpc>
            </a:pPr>
            <a:r>
              <a:rPr lang="en-US" sz="257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 solve Imbalanced image data problem </a:t>
            </a:r>
          </a:p>
          <a:p>
            <a:pPr algn="ctr">
              <a:lnSpc>
                <a:spcPts val="3609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75503" y="4995933"/>
            <a:ext cx="4156739" cy="1236753"/>
          </a:xfrm>
          <a:custGeom>
            <a:avLst/>
            <a:gdLst/>
            <a:ahLst/>
            <a:cxnLst/>
            <a:rect r="r" b="b" t="t" l="l"/>
            <a:pathLst>
              <a:path h="1236753" w="4156739">
                <a:moveTo>
                  <a:pt x="0" y="0"/>
                </a:moveTo>
                <a:lnTo>
                  <a:pt x="4156739" y="0"/>
                </a:lnTo>
                <a:lnTo>
                  <a:pt x="4156739" y="1236752"/>
                </a:lnTo>
                <a:lnTo>
                  <a:pt x="0" y="1236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71940" y="1927357"/>
            <a:ext cx="7132290" cy="7250942"/>
          </a:xfrm>
          <a:custGeom>
            <a:avLst/>
            <a:gdLst/>
            <a:ahLst/>
            <a:cxnLst/>
            <a:rect r="r" b="b" t="t" l="l"/>
            <a:pathLst>
              <a:path h="7250942" w="7132290">
                <a:moveTo>
                  <a:pt x="0" y="0"/>
                </a:moveTo>
                <a:lnTo>
                  <a:pt x="7132290" y="0"/>
                </a:lnTo>
                <a:lnTo>
                  <a:pt x="7132290" y="7250942"/>
                </a:lnTo>
                <a:lnTo>
                  <a:pt x="0" y="72509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52500"/>
            <a:ext cx="5946751" cy="670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1"/>
              </a:lnSpc>
              <a:spcBef>
                <a:spcPct val="0"/>
              </a:spcBef>
            </a:pPr>
            <a:r>
              <a:rPr lang="en-US" b="true" sz="3965" spc="-273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Preprocessing on Table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476218" y="2423805"/>
            <a:ext cx="5340773" cy="521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4"/>
              </a:lnSpc>
              <a:spcBef>
                <a:spcPct val="0"/>
              </a:spcBef>
            </a:pPr>
            <a:r>
              <a:rPr lang="en-US" sz="3095" spc="-21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Drop Unnecessary Columns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63021" y="3735817"/>
            <a:ext cx="11255307" cy="563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4"/>
              </a:lnSpc>
              <a:spcBef>
                <a:spcPct val="0"/>
              </a:spcBef>
            </a:pPr>
            <a:r>
              <a:rPr lang="en-US" sz="3295" spc="-22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Handel category columns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18593" y="8008859"/>
            <a:ext cx="12456023" cy="738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scale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10073" y="6656944"/>
            <a:ext cx="1245602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Handel Missing value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13814" y="5290054"/>
            <a:ext cx="5353720" cy="581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3"/>
              </a:lnSpc>
            </a:pPr>
            <a:r>
              <a:rPr lang="en-US" sz="340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Handel Imbalance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68740" y="1210371"/>
            <a:ext cx="8750519" cy="7492940"/>
            <a:chOff x="0" y="0"/>
            <a:chExt cx="94921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9216" cy="812800"/>
            </a:xfrm>
            <a:custGeom>
              <a:avLst/>
              <a:gdLst/>
              <a:ahLst/>
              <a:cxnLst/>
              <a:rect r="r" b="b" t="t" l="l"/>
              <a:pathLst>
                <a:path h="812800" w="949216">
                  <a:moveTo>
                    <a:pt x="474608" y="0"/>
                  </a:moveTo>
                  <a:cubicBezTo>
                    <a:pt x="212489" y="0"/>
                    <a:pt x="0" y="181951"/>
                    <a:pt x="0" y="406400"/>
                  </a:cubicBezTo>
                  <a:cubicBezTo>
                    <a:pt x="0" y="630849"/>
                    <a:pt x="212489" y="812800"/>
                    <a:pt x="474608" y="812800"/>
                  </a:cubicBezTo>
                  <a:cubicBezTo>
                    <a:pt x="736727" y="812800"/>
                    <a:pt x="949216" y="630849"/>
                    <a:pt x="949216" y="406400"/>
                  </a:cubicBezTo>
                  <a:cubicBezTo>
                    <a:pt x="949216" y="181951"/>
                    <a:pt x="736727" y="0"/>
                    <a:pt x="474608" y="0"/>
                  </a:cubicBezTo>
                  <a:close/>
                </a:path>
              </a:pathLst>
            </a:custGeom>
            <a:solidFill>
              <a:srgbClr val="E9F1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8989" y="-95250"/>
              <a:ext cx="771238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179"/>
                </a:lnSpc>
              </a:pPr>
              <a:r>
                <a:rPr lang="en-US" sz="8699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Model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697192" y="1696692"/>
            <a:ext cx="6893617" cy="6893617"/>
          </a:xfrm>
          <a:custGeom>
            <a:avLst/>
            <a:gdLst/>
            <a:ahLst/>
            <a:cxnLst/>
            <a:rect r="r" b="b" t="t" l="l"/>
            <a:pathLst>
              <a:path h="6893617" w="6893617">
                <a:moveTo>
                  <a:pt x="0" y="0"/>
                </a:moveTo>
                <a:lnTo>
                  <a:pt x="6893616" y="0"/>
                </a:lnTo>
                <a:lnTo>
                  <a:pt x="6893616" y="6893616"/>
                </a:lnTo>
                <a:lnTo>
                  <a:pt x="0" y="6893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51271" y="-2982324"/>
            <a:ext cx="7304734" cy="7304734"/>
          </a:xfrm>
          <a:custGeom>
            <a:avLst/>
            <a:gdLst/>
            <a:ahLst/>
            <a:cxnLst/>
            <a:rect r="r" b="b" t="t" l="l"/>
            <a:pathLst>
              <a:path h="7304734" w="7304734">
                <a:moveTo>
                  <a:pt x="0" y="0"/>
                </a:moveTo>
                <a:lnTo>
                  <a:pt x="7304734" y="0"/>
                </a:lnTo>
                <a:lnTo>
                  <a:pt x="7304734" y="7304733"/>
                </a:lnTo>
                <a:lnTo>
                  <a:pt x="0" y="7304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01032" y="-5030267"/>
            <a:ext cx="10060535" cy="10060535"/>
          </a:xfrm>
          <a:custGeom>
            <a:avLst/>
            <a:gdLst/>
            <a:ahLst/>
            <a:cxnLst/>
            <a:rect r="r" b="b" t="t" l="l"/>
            <a:pathLst>
              <a:path h="10060535" w="10060535">
                <a:moveTo>
                  <a:pt x="0" y="0"/>
                </a:moveTo>
                <a:lnTo>
                  <a:pt x="10060535" y="0"/>
                </a:lnTo>
                <a:lnTo>
                  <a:pt x="10060535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98296" y="5431671"/>
            <a:ext cx="10060535" cy="10060535"/>
          </a:xfrm>
          <a:custGeom>
            <a:avLst/>
            <a:gdLst/>
            <a:ahLst/>
            <a:cxnLst/>
            <a:rect r="r" b="b" t="t" l="l"/>
            <a:pathLst>
              <a:path h="10060535" w="10060535">
                <a:moveTo>
                  <a:pt x="0" y="0"/>
                </a:moveTo>
                <a:lnTo>
                  <a:pt x="10060535" y="0"/>
                </a:lnTo>
                <a:lnTo>
                  <a:pt x="10060535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01096" y="841493"/>
            <a:ext cx="7339003" cy="672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59"/>
              </a:lnSpc>
              <a:spcBef>
                <a:spcPct val="0"/>
              </a:spcBef>
            </a:pPr>
            <a:r>
              <a:rPr lang="en-US" b="true" sz="5585" spc="-385" strike="noStrike" u="none">
                <a:solidFill>
                  <a:srgbClr val="12294E"/>
                </a:solidFill>
                <a:latin typeface="Nunito Bold"/>
                <a:ea typeface="Nunito Bold"/>
                <a:cs typeface="Nunito Bold"/>
                <a:sym typeface="Nunito Bold"/>
              </a:rPr>
              <a:t>Model Architecture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7170" y="1437515"/>
            <a:ext cx="6467354" cy="663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1140" indent="-420570" lvl="1">
              <a:lnSpc>
                <a:spcPts val="5454"/>
              </a:lnSpc>
              <a:buFont typeface="Arial"/>
              <a:buChar char="•"/>
            </a:pPr>
            <a:r>
              <a:rPr lang="en-US" sz="3895" spc="-268" u="sng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  on images: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70182" y="2253125"/>
            <a:ext cx="16611356" cy="2968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29"/>
              </a:lnSpc>
            </a:pPr>
            <a:r>
              <a:rPr lang="en-US" sz="3378" spc="-233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Convolutional Neural Network (CNN) is used to classify skin lesions into 7 categories. The model includes:</a:t>
            </a:r>
          </a:p>
          <a:p>
            <a:pPr algn="l">
              <a:lnSpc>
                <a:spcPts val="4729"/>
              </a:lnSpc>
            </a:pPr>
            <a:r>
              <a:rPr lang="en-US" sz="3378" spc="-233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- Input Shape: (28, 28, 3).</a:t>
            </a:r>
          </a:p>
          <a:p>
            <a:pPr algn="l">
              <a:lnSpc>
                <a:spcPts val="4729"/>
              </a:lnSpc>
            </a:pPr>
            <a:r>
              <a:rPr lang="en-US" sz="3378" spc="-233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- Convolutional Blocks: Three blocks with increasing filters (32, 64), ReLU activation,  MaxPooling, and  </a:t>
            </a:r>
          </a:p>
          <a:p>
            <a:pPr algn="l">
              <a:lnSpc>
                <a:spcPts val="4729"/>
              </a:lnSpc>
            </a:pPr>
            <a:r>
              <a:rPr lang="en-US" sz="3378" spc="-233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Dropout for regularization.</a:t>
            </a:r>
          </a:p>
          <a:p>
            <a:pPr algn="l" marL="729317" indent="-364659" lvl="1">
              <a:lnSpc>
                <a:spcPts val="4729"/>
              </a:lnSpc>
              <a:buFont typeface="Arial"/>
              <a:buChar char="•"/>
            </a:pPr>
            <a:r>
              <a:rPr lang="en-US" sz="3378" spc="-233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Fully Connected Layers: Two dense layers (64, 128 units) and ReLU activation.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4721072" y="7419801"/>
            <a:ext cx="5076456" cy="5246370"/>
            <a:chOff x="0" y="0"/>
            <a:chExt cx="6362700" cy="65756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6350013" cy="6562979"/>
            </a:xfrm>
            <a:custGeom>
              <a:avLst/>
              <a:gdLst/>
              <a:ahLst/>
              <a:cxnLst/>
              <a:rect r="r" b="b" t="t" l="l"/>
              <a:pathLst>
                <a:path h="6562979" w="6350013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6"/>
              <a:stretch>
                <a:fillRect l="-27515" t="0" r="-27515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01096" y="5934761"/>
            <a:ext cx="6467354" cy="663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1140" indent="-420570" lvl="1">
              <a:lnSpc>
                <a:spcPts val="5454"/>
              </a:lnSpc>
              <a:spcBef>
                <a:spcPct val="0"/>
              </a:spcBef>
              <a:buFont typeface="Arial"/>
              <a:buChar char="•"/>
            </a:pPr>
            <a:r>
              <a:rPr lang="en-US" sz="3895" spc="-268" u="sng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 on Table</a:t>
            </a:r>
            <a:r>
              <a:rPr lang="en-US" sz="3895" spc="-268" strike="noStrike" u="sng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70182" y="6740678"/>
            <a:ext cx="16611356" cy="1769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29"/>
              </a:lnSpc>
            </a:pPr>
            <a:r>
              <a:rPr lang="en-US" sz="3378" spc="-233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- input shape: (4,).</a:t>
            </a:r>
          </a:p>
          <a:p>
            <a:pPr algn="l" marL="729317" indent="-364659" lvl="1">
              <a:lnSpc>
                <a:spcPts val="4729"/>
              </a:lnSpc>
              <a:buFont typeface="Arial"/>
              <a:buChar char="•"/>
            </a:pPr>
            <a:r>
              <a:rPr lang="en-US" sz="3378" spc="-233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Fully connected layer (16) with ReLU activatioin .</a:t>
            </a:r>
          </a:p>
          <a:p>
            <a:pPr algn="l">
              <a:lnSpc>
                <a:spcPts val="4729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51271" y="-2982324"/>
            <a:ext cx="7304734" cy="7304734"/>
          </a:xfrm>
          <a:custGeom>
            <a:avLst/>
            <a:gdLst/>
            <a:ahLst/>
            <a:cxnLst/>
            <a:rect r="r" b="b" t="t" l="l"/>
            <a:pathLst>
              <a:path h="7304734" w="7304734">
                <a:moveTo>
                  <a:pt x="0" y="0"/>
                </a:moveTo>
                <a:lnTo>
                  <a:pt x="7304734" y="0"/>
                </a:lnTo>
                <a:lnTo>
                  <a:pt x="7304734" y="7304733"/>
                </a:lnTo>
                <a:lnTo>
                  <a:pt x="0" y="7304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01032" y="-5030267"/>
            <a:ext cx="10060535" cy="10060535"/>
          </a:xfrm>
          <a:custGeom>
            <a:avLst/>
            <a:gdLst/>
            <a:ahLst/>
            <a:cxnLst/>
            <a:rect r="r" b="b" t="t" l="l"/>
            <a:pathLst>
              <a:path h="10060535" w="10060535">
                <a:moveTo>
                  <a:pt x="0" y="0"/>
                </a:moveTo>
                <a:lnTo>
                  <a:pt x="10060535" y="0"/>
                </a:lnTo>
                <a:lnTo>
                  <a:pt x="10060535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98296" y="5431671"/>
            <a:ext cx="10060535" cy="10060535"/>
          </a:xfrm>
          <a:custGeom>
            <a:avLst/>
            <a:gdLst/>
            <a:ahLst/>
            <a:cxnLst/>
            <a:rect r="r" b="b" t="t" l="l"/>
            <a:pathLst>
              <a:path h="10060535" w="10060535">
                <a:moveTo>
                  <a:pt x="0" y="0"/>
                </a:moveTo>
                <a:lnTo>
                  <a:pt x="10060535" y="0"/>
                </a:lnTo>
                <a:lnTo>
                  <a:pt x="10060535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01096" y="841493"/>
            <a:ext cx="7339003" cy="672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59"/>
              </a:lnSpc>
              <a:spcBef>
                <a:spcPct val="0"/>
              </a:spcBef>
            </a:pPr>
            <a:r>
              <a:rPr lang="en-US" b="true" sz="5585" spc="-385" strike="noStrike" u="none">
                <a:solidFill>
                  <a:srgbClr val="12294E"/>
                </a:solidFill>
                <a:latin typeface="Nunito Bold"/>
                <a:ea typeface="Nunito Bold"/>
                <a:cs typeface="Nunito Bold"/>
                <a:sym typeface="Nunito Bold"/>
              </a:rPr>
              <a:t>Model Architecture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7170" y="1437515"/>
            <a:ext cx="6467354" cy="663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1140" indent="-420570" lvl="1">
              <a:lnSpc>
                <a:spcPts val="5454"/>
              </a:lnSpc>
              <a:buFont typeface="Arial"/>
              <a:buChar char="•"/>
            </a:pPr>
            <a:r>
              <a:rPr lang="en-US" sz="3895" spc="-268" u="sng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Combine  two models: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70182" y="2253125"/>
            <a:ext cx="16611356" cy="1771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9317" indent="-364658" lvl="1">
              <a:lnSpc>
                <a:spcPts val="4729"/>
              </a:lnSpc>
              <a:buFont typeface="Arial"/>
              <a:buChar char="•"/>
            </a:pPr>
            <a:r>
              <a:rPr lang="en-US" sz="3378" spc="-233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Combine two models and enter  them to another fully connected layers.</a:t>
            </a:r>
          </a:p>
          <a:p>
            <a:pPr algn="l" marL="729317" indent="-364658" lvl="1">
              <a:lnSpc>
                <a:spcPts val="4729"/>
              </a:lnSpc>
              <a:buFont typeface="Arial"/>
              <a:buChar char="•"/>
            </a:pPr>
            <a:r>
              <a:rPr lang="en-US" sz="3378" spc="-233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 Fully connected layers (128 , 64 ,32 , 16 ,7) with ReLU and SoftMax activation for classification output.</a:t>
            </a:r>
          </a:p>
          <a:p>
            <a:pPr algn="l">
              <a:lnSpc>
                <a:spcPts val="4729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14721072" y="7419801"/>
            <a:ext cx="5076456" cy="5246370"/>
            <a:chOff x="0" y="0"/>
            <a:chExt cx="6362700" cy="65756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6350013" cy="6562979"/>
            </a:xfrm>
            <a:custGeom>
              <a:avLst/>
              <a:gdLst/>
              <a:ahLst/>
              <a:cxnLst/>
              <a:rect r="r" b="b" t="t" l="l"/>
              <a:pathLst>
                <a:path h="6562979" w="6350013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6"/>
              <a:stretch>
                <a:fillRect l="-27515" t="0" r="-27515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01096" y="4773879"/>
            <a:ext cx="6467354" cy="663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1140" indent="-420570" lvl="1">
              <a:lnSpc>
                <a:spcPts val="5454"/>
              </a:lnSpc>
              <a:spcBef>
                <a:spcPct val="0"/>
              </a:spcBef>
              <a:buFont typeface="Arial"/>
              <a:buChar char="•"/>
            </a:pPr>
            <a:r>
              <a:rPr lang="en-US" sz="3895" spc="-268" u="sng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 training</a:t>
            </a:r>
            <a:r>
              <a:rPr lang="en-US" sz="3895" spc="-268" strike="noStrike" u="sng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70182" y="5589321"/>
            <a:ext cx="16611356" cy="236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9317" indent="-364659" lvl="1">
              <a:lnSpc>
                <a:spcPts val="4729"/>
              </a:lnSpc>
              <a:buFont typeface="Arial"/>
              <a:buChar char="•"/>
            </a:pPr>
            <a:r>
              <a:rPr lang="en-US" sz="3378" spc="-233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Loss Function: Sparse Categorical Crossentropy.</a:t>
            </a:r>
          </a:p>
          <a:p>
            <a:pPr algn="l" marL="729317" indent="-364659" lvl="1">
              <a:lnSpc>
                <a:spcPts val="4729"/>
              </a:lnSpc>
              <a:buFont typeface="Arial"/>
              <a:buChar char="•"/>
            </a:pPr>
            <a:r>
              <a:rPr lang="en-US" sz="3378" spc="-233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Optimizer: Adam </a:t>
            </a:r>
          </a:p>
          <a:p>
            <a:pPr algn="l" marL="729317" indent="-364659" lvl="1">
              <a:lnSpc>
                <a:spcPts val="4729"/>
              </a:lnSpc>
              <a:buFont typeface="Arial"/>
              <a:buChar char="•"/>
            </a:pPr>
            <a:r>
              <a:rPr lang="en-US" sz="3378" spc="-233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Callbacks: EarlyStopping, ModelCheckpoint, and ReduceLROnPlateau for efficient training.</a:t>
            </a:r>
          </a:p>
          <a:p>
            <a:pPr algn="l">
              <a:lnSpc>
                <a:spcPts val="4729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68740" y="1210371"/>
            <a:ext cx="8750519" cy="7492940"/>
            <a:chOff x="0" y="0"/>
            <a:chExt cx="94921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9216" cy="812800"/>
            </a:xfrm>
            <a:custGeom>
              <a:avLst/>
              <a:gdLst/>
              <a:ahLst/>
              <a:cxnLst/>
              <a:rect r="r" b="b" t="t" l="l"/>
              <a:pathLst>
                <a:path h="812800" w="949216">
                  <a:moveTo>
                    <a:pt x="474608" y="0"/>
                  </a:moveTo>
                  <a:cubicBezTo>
                    <a:pt x="212489" y="0"/>
                    <a:pt x="0" y="181951"/>
                    <a:pt x="0" y="406400"/>
                  </a:cubicBezTo>
                  <a:cubicBezTo>
                    <a:pt x="0" y="630849"/>
                    <a:pt x="212489" y="812800"/>
                    <a:pt x="474608" y="812800"/>
                  </a:cubicBezTo>
                  <a:cubicBezTo>
                    <a:pt x="736727" y="812800"/>
                    <a:pt x="949216" y="630849"/>
                    <a:pt x="949216" y="406400"/>
                  </a:cubicBezTo>
                  <a:cubicBezTo>
                    <a:pt x="949216" y="181951"/>
                    <a:pt x="736727" y="0"/>
                    <a:pt x="474608" y="0"/>
                  </a:cubicBezTo>
                  <a:close/>
                </a:path>
              </a:pathLst>
            </a:custGeom>
            <a:solidFill>
              <a:srgbClr val="E9F1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8989" y="-95250"/>
              <a:ext cx="771238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179"/>
                </a:lnSpc>
              </a:pPr>
              <a:r>
                <a:rPr lang="en-US" sz="8699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Evaluation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326689" y="1696692"/>
            <a:ext cx="6893617" cy="6893617"/>
          </a:xfrm>
          <a:custGeom>
            <a:avLst/>
            <a:gdLst/>
            <a:ahLst/>
            <a:cxnLst/>
            <a:rect r="r" b="b" t="t" l="l"/>
            <a:pathLst>
              <a:path h="6893617" w="6893617">
                <a:moveTo>
                  <a:pt x="0" y="0"/>
                </a:moveTo>
                <a:lnTo>
                  <a:pt x="6893617" y="0"/>
                </a:lnTo>
                <a:lnTo>
                  <a:pt x="6893617" y="6893616"/>
                </a:lnTo>
                <a:lnTo>
                  <a:pt x="0" y="6893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8358" y="4309273"/>
            <a:ext cx="16040942" cy="5333613"/>
          </a:xfrm>
          <a:custGeom>
            <a:avLst/>
            <a:gdLst/>
            <a:ahLst/>
            <a:cxnLst/>
            <a:rect r="r" b="b" t="t" l="l"/>
            <a:pathLst>
              <a:path h="5333613" w="16040942">
                <a:moveTo>
                  <a:pt x="0" y="0"/>
                </a:moveTo>
                <a:lnTo>
                  <a:pt x="16040942" y="0"/>
                </a:lnTo>
                <a:lnTo>
                  <a:pt x="16040942" y="5333613"/>
                </a:lnTo>
                <a:lnTo>
                  <a:pt x="0" y="53336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4072802" y="250087"/>
            <a:ext cx="16040942" cy="778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4"/>
              </a:lnSpc>
              <a:spcBef>
                <a:spcPct val="0"/>
              </a:spcBef>
            </a:pPr>
            <a:r>
              <a:rPr lang="en-US" b="true" sz="4595" spc="-317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Model Performance Analysis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62936" y="1329407"/>
            <a:ext cx="17042736" cy="2067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6835" indent="-323418" lvl="1">
              <a:lnSpc>
                <a:spcPts val="4194"/>
              </a:lnSpc>
              <a:buFont typeface="Arial"/>
              <a:buChar char="•"/>
            </a:pPr>
            <a:r>
              <a:rPr lang="en-US" sz="2995" spc="-206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Both Training Accuracy and Validation Accuracy improve over time, demonstrating that the model captures </a:t>
            </a:r>
          </a:p>
          <a:p>
            <a:pPr algn="ctr">
              <a:lnSpc>
                <a:spcPts val="4194"/>
              </a:lnSpc>
            </a:pPr>
            <a:r>
              <a:rPr lang="en-US" sz="2995" spc="-206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meaningful features from the data.</a:t>
            </a:r>
          </a:p>
          <a:p>
            <a:pPr algn="ctr">
              <a:lnSpc>
                <a:spcPts val="4194"/>
              </a:lnSpc>
            </a:pPr>
          </a:p>
          <a:p>
            <a:pPr algn="ctr" marL="646835" indent="-323418" lvl="1">
              <a:lnSpc>
                <a:spcPts val="4194"/>
              </a:lnSpc>
              <a:buFont typeface="Arial"/>
              <a:buChar char="•"/>
            </a:pPr>
            <a:r>
              <a:rPr lang="en-US" sz="2995" spc="-206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Validation Accuracy stabilizes at a satisfactory level, showing the model's ability to generalize well to unseen data.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51271" y="-2982324"/>
            <a:ext cx="7304734" cy="7304734"/>
          </a:xfrm>
          <a:custGeom>
            <a:avLst/>
            <a:gdLst/>
            <a:ahLst/>
            <a:cxnLst/>
            <a:rect r="r" b="b" t="t" l="l"/>
            <a:pathLst>
              <a:path h="7304734" w="7304734">
                <a:moveTo>
                  <a:pt x="0" y="0"/>
                </a:moveTo>
                <a:lnTo>
                  <a:pt x="7304734" y="0"/>
                </a:lnTo>
                <a:lnTo>
                  <a:pt x="7304734" y="7304733"/>
                </a:lnTo>
                <a:lnTo>
                  <a:pt x="0" y="7304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01032" y="-5030267"/>
            <a:ext cx="10060535" cy="10060535"/>
          </a:xfrm>
          <a:custGeom>
            <a:avLst/>
            <a:gdLst/>
            <a:ahLst/>
            <a:cxnLst/>
            <a:rect r="r" b="b" t="t" l="l"/>
            <a:pathLst>
              <a:path h="10060535" w="10060535">
                <a:moveTo>
                  <a:pt x="0" y="0"/>
                </a:moveTo>
                <a:lnTo>
                  <a:pt x="10060535" y="0"/>
                </a:lnTo>
                <a:lnTo>
                  <a:pt x="10060535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16736" y="6128709"/>
            <a:ext cx="7304734" cy="7304734"/>
          </a:xfrm>
          <a:custGeom>
            <a:avLst/>
            <a:gdLst/>
            <a:ahLst/>
            <a:cxnLst/>
            <a:rect r="r" b="b" t="t" l="l"/>
            <a:pathLst>
              <a:path h="7304734" w="7304734">
                <a:moveTo>
                  <a:pt x="0" y="0"/>
                </a:moveTo>
                <a:lnTo>
                  <a:pt x="7304734" y="0"/>
                </a:lnTo>
                <a:lnTo>
                  <a:pt x="7304734" y="7304734"/>
                </a:lnTo>
                <a:lnTo>
                  <a:pt x="0" y="7304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773078" y="5610361"/>
            <a:ext cx="10060535" cy="10060535"/>
          </a:xfrm>
          <a:custGeom>
            <a:avLst/>
            <a:gdLst/>
            <a:ahLst/>
            <a:cxnLst/>
            <a:rect r="r" b="b" t="t" l="l"/>
            <a:pathLst>
              <a:path h="10060535" w="10060535">
                <a:moveTo>
                  <a:pt x="0" y="0"/>
                </a:moveTo>
                <a:lnTo>
                  <a:pt x="10060535" y="0"/>
                </a:lnTo>
                <a:lnTo>
                  <a:pt x="10060535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053416" y="-680574"/>
            <a:ext cx="2926462" cy="292646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F1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778637" y="131823"/>
            <a:ext cx="2114065" cy="2114065"/>
          </a:xfrm>
          <a:custGeom>
            <a:avLst/>
            <a:gdLst/>
            <a:ahLst/>
            <a:cxnLst/>
            <a:rect r="r" b="b" t="t" l="l"/>
            <a:pathLst>
              <a:path h="2114065" w="2114065">
                <a:moveTo>
                  <a:pt x="0" y="0"/>
                </a:moveTo>
                <a:lnTo>
                  <a:pt x="2114065" y="0"/>
                </a:lnTo>
                <a:lnTo>
                  <a:pt x="2114065" y="2114064"/>
                </a:lnTo>
                <a:lnTo>
                  <a:pt x="0" y="21140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96237" y="347727"/>
            <a:ext cx="5816441" cy="944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79"/>
              </a:lnSpc>
              <a:spcBef>
                <a:spcPct val="0"/>
              </a:spcBef>
            </a:pPr>
            <a:r>
              <a:rPr lang="en-US" sz="5556" spc="-383">
                <a:solidFill>
                  <a:srgbClr val="12294E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b="true" sz="5556" spc="-383">
                <a:solidFill>
                  <a:srgbClr val="12294E"/>
                </a:solidFill>
                <a:latin typeface="Nunito Bold"/>
                <a:ea typeface="Nunito Bold"/>
                <a:cs typeface="Nunito Bold"/>
                <a:sym typeface="Nunito Bold"/>
              </a:rPr>
              <a:t>About Skin Lesions </a:t>
            </a:r>
            <a:r>
              <a:rPr lang="en-US" b="true" sz="5556" spc="-383">
                <a:solidFill>
                  <a:srgbClr val="12294E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50989" y="2056859"/>
            <a:ext cx="17586022" cy="2034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5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5459"/>
              </a:lnSpc>
              <a:spcBef>
                <a:spcPct val="0"/>
              </a:spcBef>
            </a:pPr>
            <a:r>
              <a:rPr lang="en-US" sz="3899" spc="-269" strike="noStrike" u="none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skin lesion is any abnormal change or growth on the skin, such as moles, sores, or discolorations. Lesions are categorized into benign (non-cancerous) or malignant (cancerous) types.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0" y="1831550"/>
            <a:ext cx="5879735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71547" indent="-485773" lvl="1">
              <a:lnSpc>
                <a:spcPts val="6299"/>
              </a:lnSpc>
              <a:buFont typeface="Arial"/>
              <a:buChar char="•"/>
            </a:pPr>
            <a:r>
              <a:rPr lang="en-US" sz="4499" spc="-310" u="sng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is a Skin Lesion 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50989" y="5764631"/>
            <a:ext cx="17259300" cy="2720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4"/>
              </a:lnSpc>
              <a:spcBef>
                <a:spcPct val="0"/>
              </a:spcBef>
            </a:pPr>
            <a:r>
              <a:rPr lang="en-US" sz="3895" spc="-268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</a:t>
            </a:r>
            <a:r>
              <a:rPr lang="en-US" sz="3895" spc="-268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UV Radiation: Sun or tanning bed exposure damages skin cells, increasing cancer risk.</a:t>
            </a:r>
          </a:p>
          <a:p>
            <a:pPr algn="l">
              <a:lnSpc>
                <a:spcPts val="5454"/>
              </a:lnSpc>
              <a:spcBef>
                <a:spcPct val="0"/>
              </a:spcBef>
            </a:pPr>
            <a:r>
              <a:rPr lang="en-US" sz="3895" spc="-268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-Genetics: Family history raises the risk of skin lesions, especially cancer.</a:t>
            </a:r>
          </a:p>
          <a:p>
            <a:pPr algn="l">
              <a:lnSpc>
                <a:spcPts val="5454"/>
              </a:lnSpc>
              <a:spcBef>
                <a:spcPct val="0"/>
              </a:spcBef>
            </a:pPr>
            <a:r>
              <a:rPr lang="en-US" sz="3895" spc="-268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-Inflammation/Infections: Conditions like acne or eczema cause lesions through ongoing irritation.</a:t>
            </a:r>
          </a:p>
          <a:p>
            <a:pPr algn="l">
              <a:lnSpc>
                <a:spcPts val="5454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0" y="4552047"/>
            <a:ext cx="5723322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71547" indent="-485773" lvl="1">
              <a:lnSpc>
                <a:spcPts val="6299"/>
              </a:lnSpc>
              <a:spcBef>
                <a:spcPct val="0"/>
              </a:spcBef>
              <a:buFont typeface="Arial"/>
              <a:buChar char="•"/>
            </a:pPr>
            <a:r>
              <a:rPr lang="en-US" sz="4499" spc="-310" strike="noStrike" u="sng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Causes of Skin Lesions :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66855" y="3748859"/>
            <a:ext cx="8013612" cy="5960124"/>
          </a:xfrm>
          <a:custGeom>
            <a:avLst/>
            <a:gdLst/>
            <a:ahLst/>
            <a:cxnLst/>
            <a:rect r="r" b="b" t="t" l="l"/>
            <a:pathLst>
              <a:path h="5960124" w="8013612">
                <a:moveTo>
                  <a:pt x="0" y="0"/>
                </a:moveTo>
                <a:lnTo>
                  <a:pt x="8013612" y="0"/>
                </a:lnTo>
                <a:lnTo>
                  <a:pt x="8013612" y="5960124"/>
                </a:lnTo>
                <a:lnTo>
                  <a:pt x="0" y="59601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574830" y="250087"/>
            <a:ext cx="16040942" cy="778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4"/>
              </a:lnSpc>
              <a:spcBef>
                <a:spcPct val="0"/>
              </a:spcBef>
            </a:pPr>
            <a:r>
              <a:rPr lang="en-US" b="true" sz="4595" spc="-317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Model Performance Analysis : Confusion Matrix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24319" y="1331453"/>
            <a:ext cx="17042736" cy="2590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6835" indent="-323418" lvl="1">
              <a:lnSpc>
                <a:spcPts val="4194"/>
              </a:lnSpc>
              <a:buFont typeface="Arial"/>
              <a:buChar char="•"/>
            </a:pPr>
            <a:r>
              <a:rPr lang="en-US" sz="2995" spc="-206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The diagonal values in the confusion matrix represent the number of correct predictions for each class.</a:t>
            </a:r>
          </a:p>
          <a:p>
            <a:pPr algn="ctr">
              <a:lnSpc>
                <a:spcPts val="4194"/>
              </a:lnSpc>
            </a:pPr>
          </a:p>
          <a:p>
            <a:pPr algn="ctr" marL="646835" indent="-323418" lvl="1">
              <a:lnSpc>
                <a:spcPts val="4194"/>
              </a:lnSpc>
              <a:buFont typeface="Arial"/>
              <a:buChar char="•"/>
            </a:pPr>
            <a:r>
              <a:rPr lang="en-US" sz="2995" spc="-206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 large proportion of predictions fall along the diagonal, showing that the model performs well in classifying most categories correctly.</a:t>
            </a:r>
          </a:p>
          <a:p>
            <a:pPr algn="ctr">
              <a:lnSpc>
                <a:spcPts val="4194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6662" y="1300033"/>
            <a:ext cx="6875112" cy="4547600"/>
          </a:xfrm>
          <a:custGeom>
            <a:avLst/>
            <a:gdLst/>
            <a:ahLst/>
            <a:cxnLst/>
            <a:rect r="r" b="b" t="t" l="l"/>
            <a:pathLst>
              <a:path h="4547600" w="6875112">
                <a:moveTo>
                  <a:pt x="0" y="0"/>
                </a:moveTo>
                <a:lnTo>
                  <a:pt x="6875112" y="0"/>
                </a:lnTo>
                <a:lnTo>
                  <a:pt x="6875112" y="4547601"/>
                </a:lnTo>
                <a:lnTo>
                  <a:pt x="0" y="45476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36535" y="5847634"/>
            <a:ext cx="6755967" cy="4261997"/>
          </a:xfrm>
          <a:custGeom>
            <a:avLst/>
            <a:gdLst/>
            <a:ahLst/>
            <a:cxnLst/>
            <a:rect r="r" b="b" t="t" l="l"/>
            <a:pathLst>
              <a:path h="4261997" w="6755967">
                <a:moveTo>
                  <a:pt x="0" y="0"/>
                </a:moveTo>
                <a:lnTo>
                  <a:pt x="6755967" y="0"/>
                </a:lnTo>
                <a:lnTo>
                  <a:pt x="6755967" y="4261996"/>
                </a:lnTo>
                <a:lnTo>
                  <a:pt x="0" y="42619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644746" y="1300033"/>
            <a:ext cx="6845237" cy="4445266"/>
          </a:xfrm>
          <a:custGeom>
            <a:avLst/>
            <a:gdLst/>
            <a:ahLst/>
            <a:cxnLst/>
            <a:rect r="r" b="b" t="t" l="l"/>
            <a:pathLst>
              <a:path h="4445266" w="6845237">
                <a:moveTo>
                  <a:pt x="0" y="0"/>
                </a:moveTo>
                <a:lnTo>
                  <a:pt x="6845236" y="0"/>
                </a:lnTo>
                <a:lnTo>
                  <a:pt x="6845236" y="4445266"/>
                </a:lnTo>
                <a:lnTo>
                  <a:pt x="0" y="44452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1983936" y="250087"/>
            <a:ext cx="16040942" cy="778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4"/>
              </a:lnSpc>
              <a:spcBef>
                <a:spcPct val="0"/>
              </a:spcBef>
            </a:pPr>
            <a:r>
              <a:rPr lang="en-US" b="true" sz="4595" spc="-317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Model Performance Analysis : another metrics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51271" y="-2982324"/>
            <a:ext cx="7304734" cy="7304734"/>
          </a:xfrm>
          <a:custGeom>
            <a:avLst/>
            <a:gdLst/>
            <a:ahLst/>
            <a:cxnLst/>
            <a:rect r="r" b="b" t="t" l="l"/>
            <a:pathLst>
              <a:path h="7304734" w="7304734">
                <a:moveTo>
                  <a:pt x="0" y="0"/>
                </a:moveTo>
                <a:lnTo>
                  <a:pt x="7304734" y="0"/>
                </a:lnTo>
                <a:lnTo>
                  <a:pt x="7304734" y="7304733"/>
                </a:lnTo>
                <a:lnTo>
                  <a:pt x="0" y="7304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01032" y="-5030267"/>
            <a:ext cx="10060535" cy="10060535"/>
          </a:xfrm>
          <a:custGeom>
            <a:avLst/>
            <a:gdLst/>
            <a:ahLst/>
            <a:cxnLst/>
            <a:rect r="r" b="b" t="t" l="l"/>
            <a:pathLst>
              <a:path h="10060535" w="10060535">
                <a:moveTo>
                  <a:pt x="0" y="0"/>
                </a:moveTo>
                <a:lnTo>
                  <a:pt x="10060535" y="0"/>
                </a:lnTo>
                <a:lnTo>
                  <a:pt x="10060535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16736" y="6128709"/>
            <a:ext cx="7304734" cy="7304734"/>
          </a:xfrm>
          <a:custGeom>
            <a:avLst/>
            <a:gdLst/>
            <a:ahLst/>
            <a:cxnLst/>
            <a:rect r="r" b="b" t="t" l="l"/>
            <a:pathLst>
              <a:path h="7304734" w="7304734">
                <a:moveTo>
                  <a:pt x="0" y="0"/>
                </a:moveTo>
                <a:lnTo>
                  <a:pt x="7304734" y="0"/>
                </a:lnTo>
                <a:lnTo>
                  <a:pt x="7304734" y="7304734"/>
                </a:lnTo>
                <a:lnTo>
                  <a:pt x="0" y="7304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898296" y="5431671"/>
            <a:ext cx="10060535" cy="10060535"/>
          </a:xfrm>
          <a:custGeom>
            <a:avLst/>
            <a:gdLst/>
            <a:ahLst/>
            <a:cxnLst/>
            <a:rect r="r" b="b" t="t" l="l"/>
            <a:pathLst>
              <a:path h="10060535" w="10060535">
                <a:moveTo>
                  <a:pt x="0" y="0"/>
                </a:moveTo>
                <a:lnTo>
                  <a:pt x="10060535" y="0"/>
                </a:lnTo>
                <a:lnTo>
                  <a:pt x="10060535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052286" y="-2982324"/>
            <a:ext cx="8414028" cy="8413995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25046" t="0" r="-25046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3679230" y="6254940"/>
            <a:ext cx="8414028" cy="8413995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-5400000">
            <a:off x="31740" y="5556925"/>
            <a:ext cx="2862338" cy="1566480"/>
          </a:xfrm>
          <a:custGeom>
            <a:avLst/>
            <a:gdLst/>
            <a:ahLst/>
            <a:cxnLst/>
            <a:rect r="r" b="b" t="t" l="l"/>
            <a:pathLst>
              <a:path h="1566480" w="2862338">
                <a:moveTo>
                  <a:pt x="0" y="0"/>
                </a:moveTo>
                <a:lnTo>
                  <a:pt x="2862338" y="0"/>
                </a:lnTo>
                <a:lnTo>
                  <a:pt x="2862338" y="1566480"/>
                </a:lnTo>
                <a:lnTo>
                  <a:pt x="0" y="15664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400000">
            <a:off x="15309647" y="4970339"/>
            <a:ext cx="2862338" cy="1566480"/>
          </a:xfrm>
          <a:custGeom>
            <a:avLst/>
            <a:gdLst/>
            <a:ahLst/>
            <a:cxnLst/>
            <a:rect r="r" b="b" t="t" l="l"/>
            <a:pathLst>
              <a:path h="1566480" w="2862338">
                <a:moveTo>
                  <a:pt x="0" y="0"/>
                </a:moveTo>
                <a:lnTo>
                  <a:pt x="2862339" y="0"/>
                </a:lnTo>
                <a:lnTo>
                  <a:pt x="2862339" y="1566479"/>
                </a:lnTo>
                <a:lnTo>
                  <a:pt x="0" y="15664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410943" y="4349538"/>
            <a:ext cx="8079253" cy="1082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8"/>
              </a:lnSpc>
            </a:pPr>
            <a:r>
              <a:rPr lang="en-US" sz="9021" spc="-622">
                <a:solidFill>
                  <a:srgbClr val="12294E"/>
                </a:solidFill>
                <a:latin typeface="Nunito Bold"/>
                <a:ea typeface="Nunito Bold"/>
                <a:cs typeface="Nunito Bold"/>
                <a:sym typeface="Nunito Bold"/>
              </a:rPr>
              <a:t>Deployment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6003761" y="1438067"/>
            <a:ext cx="6893617" cy="6893617"/>
          </a:xfrm>
          <a:custGeom>
            <a:avLst/>
            <a:gdLst/>
            <a:ahLst/>
            <a:cxnLst/>
            <a:rect r="r" b="b" t="t" l="l"/>
            <a:pathLst>
              <a:path h="6893617" w="6893617">
                <a:moveTo>
                  <a:pt x="0" y="0"/>
                </a:moveTo>
                <a:lnTo>
                  <a:pt x="6893617" y="0"/>
                </a:lnTo>
                <a:lnTo>
                  <a:pt x="6893617" y="6893617"/>
                </a:lnTo>
                <a:lnTo>
                  <a:pt x="0" y="68936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98296" y="-2409370"/>
            <a:ext cx="7304734" cy="7304734"/>
          </a:xfrm>
          <a:custGeom>
            <a:avLst/>
            <a:gdLst/>
            <a:ahLst/>
            <a:cxnLst/>
            <a:rect r="r" b="b" t="t" l="l"/>
            <a:pathLst>
              <a:path h="7304734" w="7304734">
                <a:moveTo>
                  <a:pt x="0" y="0"/>
                </a:moveTo>
                <a:lnTo>
                  <a:pt x="7304734" y="0"/>
                </a:lnTo>
                <a:lnTo>
                  <a:pt x="7304734" y="7304734"/>
                </a:lnTo>
                <a:lnTo>
                  <a:pt x="0" y="7304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39955" y="6303446"/>
            <a:ext cx="7304734" cy="7304734"/>
          </a:xfrm>
          <a:custGeom>
            <a:avLst/>
            <a:gdLst/>
            <a:ahLst/>
            <a:cxnLst/>
            <a:rect r="r" b="b" t="t" l="l"/>
            <a:pathLst>
              <a:path h="7304734" w="7304734">
                <a:moveTo>
                  <a:pt x="0" y="0"/>
                </a:moveTo>
                <a:lnTo>
                  <a:pt x="7304734" y="0"/>
                </a:lnTo>
                <a:lnTo>
                  <a:pt x="7304734" y="7304734"/>
                </a:lnTo>
                <a:lnTo>
                  <a:pt x="0" y="7304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489058" y="3130556"/>
            <a:ext cx="5076456" cy="5246370"/>
            <a:chOff x="0" y="0"/>
            <a:chExt cx="6362700" cy="65756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6350" y="6350"/>
              <a:ext cx="6350013" cy="6562979"/>
            </a:xfrm>
            <a:custGeom>
              <a:avLst/>
              <a:gdLst/>
              <a:ahLst/>
              <a:cxnLst/>
              <a:rect r="r" b="b" t="t" l="l"/>
              <a:pathLst>
                <a:path h="6562979" w="6350013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4"/>
              <a:stretch>
                <a:fillRect l="-27515" t="0" r="-27515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889363" y="3130556"/>
            <a:ext cx="5076456" cy="5246370"/>
            <a:chOff x="0" y="0"/>
            <a:chExt cx="6362700" cy="65756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" y="6350"/>
              <a:ext cx="6350013" cy="6562979"/>
            </a:xfrm>
            <a:custGeom>
              <a:avLst/>
              <a:gdLst/>
              <a:ahLst/>
              <a:cxnLst/>
              <a:rect r="r" b="b" t="t" l="l"/>
              <a:pathLst>
                <a:path h="6562979" w="6350013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5"/>
              <a:stretch>
                <a:fillRect l="-18902" t="0" r="-18902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0201032" y="-5030267"/>
            <a:ext cx="10060535" cy="10060535"/>
          </a:xfrm>
          <a:custGeom>
            <a:avLst/>
            <a:gdLst/>
            <a:ahLst/>
            <a:cxnLst/>
            <a:rect r="r" b="b" t="t" l="l"/>
            <a:pathLst>
              <a:path h="10060535" w="10060535">
                <a:moveTo>
                  <a:pt x="0" y="0"/>
                </a:moveTo>
                <a:lnTo>
                  <a:pt x="10060535" y="0"/>
                </a:lnTo>
                <a:lnTo>
                  <a:pt x="10060535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560302" y="1242997"/>
            <a:ext cx="8010423" cy="4561013"/>
            <a:chOff x="0" y="0"/>
            <a:chExt cx="2264505" cy="128937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64505" cy="1289375"/>
            </a:xfrm>
            <a:custGeom>
              <a:avLst/>
              <a:gdLst/>
              <a:ahLst/>
              <a:cxnLst/>
              <a:rect r="r" b="b" t="t" l="l"/>
              <a:pathLst>
                <a:path h="1289375" w="2264505">
                  <a:moveTo>
                    <a:pt x="2140045" y="1289374"/>
                  </a:moveTo>
                  <a:lnTo>
                    <a:pt x="124460" y="1289374"/>
                  </a:lnTo>
                  <a:cubicBezTo>
                    <a:pt x="55880" y="1289374"/>
                    <a:pt x="0" y="1233494"/>
                    <a:pt x="0" y="11649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40045" y="0"/>
                  </a:lnTo>
                  <a:cubicBezTo>
                    <a:pt x="2208625" y="0"/>
                    <a:pt x="2264505" y="55880"/>
                    <a:pt x="2264505" y="124460"/>
                  </a:cubicBezTo>
                  <a:lnTo>
                    <a:pt x="2264505" y="1164915"/>
                  </a:lnTo>
                  <a:cubicBezTo>
                    <a:pt x="2264505" y="1233494"/>
                    <a:pt x="2208625" y="1289375"/>
                    <a:pt x="2140045" y="1289375"/>
                  </a:cubicBezTo>
                  <a:close/>
                </a:path>
              </a:pathLst>
            </a:custGeom>
            <a:solidFill>
              <a:srgbClr val="12294E">
                <a:alpha val="84706"/>
              </a:srgbClr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-2898296" y="5431671"/>
            <a:ext cx="10060535" cy="10060535"/>
          </a:xfrm>
          <a:custGeom>
            <a:avLst/>
            <a:gdLst/>
            <a:ahLst/>
            <a:cxnLst/>
            <a:rect r="r" b="b" t="t" l="l"/>
            <a:pathLst>
              <a:path h="10060535" w="10060535">
                <a:moveTo>
                  <a:pt x="0" y="0"/>
                </a:moveTo>
                <a:lnTo>
                  <a:pt x="10060535" y="0"/>
                </a:lnTo>
                <a:lnTo>
                  <a:pt x="10060535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 rot="0">
            <a:off x="1795358" y="8896660"/>
            <a:ext cx="915527" cy="0"/>
          </a:xfrm>
          <a:prstGeom prst="line">
            <a:avLst/>
          </a:prstGeom>
          <a:ln cap="rnd" w="180975">
            <a:solidFill>
              <a:srgbClr val="12294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795358" y="6560621"/>
            <a:ext cx="5693700" cy="1850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77"/>
              </a:lnSpc>
            </a:pPr>
            <a:r>
              <a:rPr lang="en-US" sz="8019" spc="-553">
                <a:solidFill>
                  <a:srgbClr val="12294E"/>
                </a:solidFill>
                <a:latin typeface="Nunito Bold"/>
                <a:ea typeface="Nunito Bold"/>
                <a:cs typeface="Nunito Bold"/>
                <a:sym typeface="Nunito Bold"/>
              </a:rPr>
              <a:t>Eye &amp; Hearing Test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48407" y="1615653"/>
            <a:ext cx="6603206" cy="3638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6835" indent="-323418" lvl="1">
              <a:lnSpc>
                <a:spcPts val="4194"/>
              </a:lnSpc>
              <a:buFont typeface="Arial"/>
              <a:buChar char="•"/>
            </a:pPr>
            <a:r>
              <a:rPr lang="en-US" sz="2995" spc="-206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Older adults tend to have declined vision or eyesight</a:t>
            </a:r>
          </a:p>
          <a:p>
            <a:pPr algn="l" marL="646835" indent="-323418" lvl="1">
              <a:lnSpc>
                <a:spcPts val="4194"/>
              </a:lnSpc>
              <a:buFont typeface="Arial"/>
              <a:buChar char="•"/>
            </a:pPr>
            <a:r>
              <a:rPr lang="en-US" sz="2995" spc="-206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An eye exam can identify the signs of cataracts and glaucoma</a:t>
            </a:r>
          </a:p>
          <a:p>
            <a:pPr algn="l" marL="646835" indent="-323418" lvl="1">
              <a:lnSpc>
                <a:spcPts val="4194"/>
              </a:lnSpc>
              <a:buFont typeface="Arial"/>
              <a:buChar char="•"/>
            </a:pPr>
            <a:r>
              <a:rPr lang="en-US" sz="2995" spc="-206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Sometimes hearing tests may decide whether senior citizens need to wear hearing aids or not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1225890" y="7144235"/>
            <a:ext cx="2114065" cy="2114065"/>
          </a:xfrm>
          <a:custGeom>
            <a:avLst/>
            <a:gdLst/>
            <a:ahLst/>
            <a:cxnLst/>
            <a:rect r="r" b="b" t="t" l="l"/>
            <a:pathLst>
              <a:path h="2114065" w="2114065">
                <a:moveTo>
                  <a:pt x="0" y="0"/>
                </a:moveTo>
                <a:lnTo>
                  <a:pt x="2114065" y="0"/>
                </a:lnTo>
                <a:lnTo>
                  <a:pt x="2114065" y="2114065"/>
                </a:lnTo>
                <a:lnTo>
                  <a:pt x="0" y="21140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5400000">
            <a:off x="6057888" y="2675551"/>
            <a:ext cx="2862338" cy="1566480"/>
          </a:xfrm>
          <a:custGeom>
            <a:avLst/>
            <a:gdLst/>
            <a:ahLst/>
            <a:cxnLst/>
            <a:rect r="r" b="b" t="t" l="l"/>
            <a:pathLst>
              <a:path h="1566480" w="2862338">
                <a:moveTo>
                  <a:pt x="0" y="0"/>
                </a:moveTo>
                <a:lnTo>
                  <a:pt x="2862339" y="0"/>
                </a:lnTo>
                <a:lnTo>
                  <a:pt x="2862339" y="1566480"/>
                </a:lnTo>
                <a:lnTo>
                  <a:pt x="0" y="15664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98296" y="-2409370"/>
            <a:ext cx="7304734" cy="7304734"/>
          </a:xfrm>
          <a:custGeom>
            <a:avLst/>
            <a:gdLst/>
            <a:ahLst/>
            <a:cxnLst/>
            <a:rect r="r" b="b" t="t" l="l"/>
            <a:pathLst>
              <a:path h="7304734" w="7304734">
                <a:moveTo>
                  <a:pt x="0" y="0"/>
                </a:moveTo>
                <a:lnTo>
                  <a:pt x="7304734" y="0"/>
                </a:lnTo>
                <a:lnTo>
                  <a:pt x="7304734" y="7304734"/>
                </a:lnTo>
                <a:lnTo>
                  <a:pt x="0" y="7304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39955" y="6303446"/>
            <a:ext cx="7304734" cy="7304734"/>
          </a:xfrm>
          <a:custGeom>
            <a:avLst/>
            <a:gdLst/>
            <a:ahLst/>
            <a:cxnLst/>
            <a:rect r="r" b="b" t="t" l="l"/>
            <a:pathLst>
              <a:path h="7304734" w="7304734">
                <a:moveTo>
                  <a:pt x="0" y="0"/>
                </a:moveTo>
                <a:lnTo>
                  <a:pt x="7304734" y="0"/>
                </a:lnTo>
                <a:lnTo>
                  <a:pt x="7304734" y="7304734"/>
                </a:lnTo>
                <a:lnTo>
                  <a:pt x="0" y="7304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01032" y="-5030267"/>
            <a:ext cx="10060535" cy="10060535"/>
          </a:xfrm>
          <a:custGeom>
            <a:avLst/>
            <a:gdLst/>
            <a:ahLst/>
            <a:cxnLst/>
            <a:rect r="r" b="b" t="t" l="l"/>
            <a:pathLst>
              <a:path h="10060535" w="10060535">
                <a:moveTo>
                  <a:pt x="0" y="0"/>
                </a:moveTo>
                <a:lnTo>
                  <a:pt x="10060535" y="0"/>
                </a:lnTo>
                <a:lnTo>
                  <a:pt x="10060535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891754" y="3379599"/>
            <a:ext cx="10451154" cy="5878701"/>
            <a:chOff x="0" y="0"/>
            <a:chExt cx="1128903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6"/>
              <a:stretch>
                <a:fillRect l="0" t="-9116" r="0" b="-9116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2898296" y="5431671"/>
            <a:ext cx="10060535" cy="10060535"/>
          </a:xfrm>
          <a:custGeom>
            <a:avLst/>
            <a:gdLst/>
            <a:ahLst/>
            <a:cxnLst/>
            <a:rect r="r" b="b" t="t" l="l"/>
            <a:pathLst>
              <a:path h="10060535" w="10060535">
                <a:moveTo>
                  <a:pt x="0" y="0"/>
                </a:moveTo>
                <a:lnTo>
                  <a:pt x="10060535" y="0"/>
                </a:lnTo>
                <a:lnTo>
                  <a:pt x="10060535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95358" y="4477501"/>
            <a:ext cx="6122830" cy="4114800"/>
            <a:chOff x="0" y="0"/>
            <a:chExt cx="1730892" cy="116323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30892" cy="1163232"/>
            </a:xfrm>
            <a:custGeom>
              <a:avLst/>
              <a:gdLst/>
              <a:ahLst/>
              <a:cxnLst/>
              <a:rect r="r" b="b" t="t" l="l"/>
              <a:pathLst>
                <a:path h="1163232" w="1730892">
                  <a:moveTo>
                    <a:pt x="1606432" y="1163232"/>
                  </a:moveTo>
                  <a:lnTo>
                    <a:pt x="124460" y="1163232"/>
                  </a:lnTo>
                  <a:cubicBezTo>
                    <a:pt x="55880" y="1163232"/>
                    <a:pt x="0" y="1107352"/>
                    <a:pt x="0" y="103877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06432" y="0"/>
                  </a:lnTo>
                  <a:cubicBezTo>
                    <a:pt x="1675012" y="0"/>
                    <a:pt x="1730892" y="55880"/>
                    <a:pt x="1730892" y="124460"/>
                  </a:cubicBezTo>
                  <a:lnTo>
                    <a:pt x="1730892" y="1038772"/>
                  </a:lnTo>
                  <a:cubicBezTo>
                    <a:pt x="1730892" y="1107352"/>
                    <a:pt x="1675012" y="1163232"/>
                    <a:pt x="1606432" y="1163232"/>
                  </a:cubicBezTo>
                  <a:close/>
                </a:path>
              </a:pathLst>
            </a:custGeom>
            <a:solidFill>
              <a:srgbClr val="12294E">
                <a:alpha val="84706"/>
              </a:srgbClr>
            </a:solidFill>
          </p:spPr>
        </p:sp>
      </p:grpSp>
      <p:sp>
        <p:nvSpPr>
          <p:cNvPr name="AutoShape 10" id="10"/>
          <p:cNvSpPr/>
          <p:nvPr/>
        </p:nvSpPr>
        <p:spPr>
          <a:xfrm rot="0">
            <a:off x="1795358" y="3681291"/>
            <a:ext cx="915527" cy="0"/>
          </a:xfrm>
          <a:prstGeom prst="line">
            <a:avLst/>
          </a:prstGeom>
          <a:ln cap="rnd" w="180975">
            <a:solidFill>
              <a:srgbClr val="12294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795358" y="2398474"/>
            <a:ext cx="7182010" cy="958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77"/>
              </a:lnSpc>
            </a:pPr>
            <a:r>
              <a:rPr lang="en-US" sz="8019" spc="-553">
                <a:solidFill>
                  <a:srgbClr val="12294E"/>
                </a:solidFill>
                <a:latin typeface="Nunito Bold"/>
                <a:ea typeface="Nunito Bold"/>
                <a:cs typeface="Nunito Bold"/>
                <a:sym typeface="Nunito Bold"/>
              </a:rPr>
              <a:t>Vaccinations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35198" y="4850157"/>
            <a:ext cx="4643150" cy="3114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6835" indent="-323418" lvl="1">
              <a:lnSpc>
                <a:spcPts val="4194"/>
              </a:lnSpc>
              <a:buFont typeface="Arial"/>
              <a:buChar char="•"/>
            </a:pPr>
            <a:r>
              <a:rPr lang="en-US" sz="2995" spc="-206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Flu Shot</a:t>
            </a:r>
          </a:p>
          <a:p>
            <a:pPr algn="l" marL="646835" indent="-323418" lvl="1">
              <a:lnSpc>
                <a:spcPts val="4194"/>
              </a:lnSpc>
              <a:buFont typeface="Arial"/>
              <a:buChar char="•"/>
            </a:pPr>
            <a:r>
              <a:rPr lang="en-US" sz="2995" spc="-206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The recent COVID-19 vaccines</a:t>
            </a:r>
          </a:p>
          <a:p>
            <a:pPr algn="l" marL="646835" indent="-323418" lvl="1">
              <a:lnSpc>
                <a:spcPts val="4194"/>
              </a:lnSpc>
              <a:buFont typeface="Arial"/>
              <a:buChar char="•"/>
            </a:pPr>
            <a:r>
              <a:rPr lang="en-US" sz="2995" spc="-206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Shingles vaccine</a:t>
            </a:r>
          </a:p>
          <a:p>
            <a:pPr algn="l" marL="646835" indent="-323418" lvl="1">
              <a:lnSpc>
                <a:spcPts val="4194"/>
              </a:lnSpc>
              <a:buFont typeface="Arial"/>
              <a:buChar char="•"/>
            </a:pPr>
            <a:r>
              <a:rPr lang="en-US" sz="2995" spc="-206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Pneumonia vaccine</a:t>
            </a:r>
          </a:p>
          <a:p>
            <a:pPr algn="l" marL="646835" indent="-323418" lvl="1">
              <a:lnSpc>
                <a:spcPts val="4194"/>
              </a:lnSpc>
              <a:buFont typeface="Arial"/>
              <a:buChar char="•"/>
            </a:pPr>
            <a:r>
              <a:rPr lang="en-US" sz="2995" spc="-206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Meningitis vaccine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145235" y="2363436"/>
            <a:ext cx="2114065" cy="2114065"/>
          </a:xfrm>
          <a:custGeom>
            <a:avLst/>
            <a:gdLst/>
            <a:ahLst/>
            <a:cxnLst/>
            <a:rect r="r" b="b" t="t" l="l"/>
            <a:pathLst>
              <a:path h="2114065" w="2114065">
                <a:moveTo>
                  <a:pt x="0" y="0"/>
                </a:moveTo>
                <a:lnTo>
                  <a:pt x="2114065" y="0"/>
                </a:lnTo>
                <a:lnTo>
                  <a:pt x="2114065" y="2114065"/>
                </a:lnTo>
                <a:lnTo>
                  <a:pt x="0" y="21140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39955" y="6303446"/>
            <a:ext cx="7304734" cy="7304734"/>
          </a:xfrm>
          <a:custGeom>
            <a:avLst/>
            <a:gdLst/>
            <a:ahLst/>
            <a:cxnLst/>
            <a:rect r="r" b="b" t="t" l="l"/>
            <a:pathLst>
              <a:path h="7304734" w="7304734">
                <a:moveTo>
                  <a:pt x="0" y="0"/>
                </a:moveTo>
                <a:lnTo>
                  <a:pt x="7304734" y="0"/>
                </a:lnTo>
                <a:lnTo>
                  <a:pt x="7304734" y="7304734"/>
                </a:lnTo>
                <a:lnTo>
                  <a:pt x="0" y="7304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01032" y="-5030267"/>
            <a:ext cx="10060535" cy="10060535"/>
          </a:xfrm>
          <a:custGeom>
            <a:avLst/>
            <a:gdLst/>
            <a:ahLst/>
            <a:cxnLst/>
            <a:rect r="r" b="b" t="t" l="l"/>
            <a:pathLst>
              <a:path h="10060535" w="10060535">
                <a:moveTo>
                  <a:pt x="0" y="0"/>
                </a:moveTo>
                <a:lnTo>
                  <a:pt x="10060535" y="0"/>
                </a:lnTo>
                <a:lnTo>
                  <a:pt x="10060535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98296" y="-2409370"/>
            <a:ext cx="7304734" cy="7304734"/>
          </a:xfrm>
          <a:custGeom>
            <a:avLst/>
            <a:gdLst/>
            <a:ahLst/>
            <a:cxnLst/>
            <a:rect r="r" b="b" t="t" l="l"/>
            <a:pathLst>
              <a:path h="7304734" w="7304734">
                <a:moveTo>
                  <a:pt x="0" y="0"/>
                </a:moveTo>
                <a:lnTo>
                  <a:pt x="7304734" y="0"/>
                </a:lnTo>
                <a:lnTo>
                  <a:pt x="7304734" y="7304734"/>
                </a:lnTo>
                <a:lnTo>
                  <a:pt x="0" y="7304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898296" y="5431671"/>
            <a:ext cx="10060535" cy="10060535"/>
          </a:xfrm>
          <a:custGeom>
            <a:avLst/>
            <a:gdLst/>
            <a:ahLst/>
            <a:cxnLst/>
            <a:rect r="r" b="b" t="t" l="l"/>
            <a:pathLst>
              <a:path h="10060535" w="10060535">
                <a:moveTo>
                  <a:pt x="0" y="0"/>
                </a:moveTo>
                <a:lnTo>
                  <a:pt x="10060535" y="0"/>
                </a:lnTo>
                <a:lnTo>
                  <a:pt x="10060535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23884" y="5143500"/>
            <a:ext cx="3608246" cy="3608231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25046" t="0" r="-25046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162239" y="5143500"/>
            <a:ext cx="3608246" cy="3608231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25046" t="0" r="-25046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777941" y="5143500"/>
            <a:ext cx="3608246" cy="3608231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25046" t="0" r="-25046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3500562" y="6303446"/>
            <a:ext cx="3445185" cy="1399168"/>
            <a:chOff x="0" y="0"/>
            <a:chExt cx="1626109" cy="660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26109" cy="660400"/>
            </a:xfrm>
            <a:custGeom>
              <a:avLst/>
              <a:gdLst/>
              <a:ahLst/>
              <a:cxnLst/>
              <a:rect r="r" b="b" t="t" l="l"/>
              <a:pathLst>
                <a:path h="660400" w="1626109">
                  <a:moveTo>
                    <a:pt x="150164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01649" y="0"/>
                  </a:lnTo>
                  <a:cubicBezTo>
                    <a:pt x="1570229" y="0"/>
                    <a:pt x="1626109" y="55880"/>
                    <a:pt x="1626109" y="124460"/>
                  </a:cubicBezTo>
                  <a:lnTo>
                    <a:pt x="1626109" y="535940"/>
                  </a:lnTo>
                  <a:cubicBezTo>
                    <a:pt x="1626109" y="604520"/>
                    <a:pt x="1570229" y="660400"/>
                    <a:pt x="1501649" y="660400"/>
                  </a:cubicBezTo>
                  <a:close/>
                </a:path>
              </a:pathLst>
            </a:custGeom>
            <a:solidFill>
              <a:srgbClr val="12294E">
                <a:alpha val="84706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763028" y="6303446"/>
            <a:ext cx="3445185" cy="1399168"/>
            <a:chOff x="0" y="0"/>
            <a:chExt cx="1626109" cy="660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26109" cy="660400"/>
            </a:xfrm>
            <a:custGeom>
              <a:avLst/>
              <a:gdLst/>
              <a:ahLst/>
              <a:cxnLst/>
              <a:rect r="r" b="b" t="t" l="l"/>
              <a:pathLst>
                <a:path h="660400" w="1626109">
                  <a:moveTo>
                    <a:pt x="150164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01649" y="0"/>
                  </a:lnTo>
                  <a:cubicBezTo>
                    <a:pt x="1570229" y="0"/>
                    <a:pt x="1626109" y="55880"/>
                    <a:pt x="1626109" y="124460"/>
                  </a:cubicBezTo>
                  <a:lnTo>
                    <a:pt x="1626109" y="535940"/>
                  </a:lnTo>
                  <a:cubicBezTo>
                    <a:pt x="1626109" y="604520"/>
                    <a:pt x="1570229" y="660400"/>
                    <a:pt x="1501649" y="660400"/>
                  </a:cubicBezTo>
                  <a:close/>
                </a:path>
              </a:pathLst>
            </a:custGeom>
            <a:solidFill>
              <a:srgbClr val="12294E">
                <a:alpha val="8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3934731" y="6303446"/>
            <a:ext cx="4014913" cy="1399168"/>
            <a:chOff x="0" y="0"/>
            <a:chExt cx="1895018" cy="660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895018" cy="660400"/>
            </a:xfrm>
            <a:custGeom>
              <a:avLst/>
              <a:gdLst/>
              <a:ahLst/>
              <a:cxnLst/>
              <a:rect r="r" b="b" t="t" l="l"/>
              <a:pathLst>
                <a:path h="660400" w="1895018">
                  <a:moveTo>
                    <a:pt x="1770558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70558" y="0"/>
                  </a:lnTo>
                  <a:cubicBezTo>
                    <a:pt x="1839138" y="0"/>
                    <a:pt x="1895018" y="55880"/>
                    <a:pt x="1895018" y="124460"/>
                  </a:cubicBezTo>
                  <a:lnTo>
                    <a:pt x="1895018" y="535940"/>
                  </a:lnTo>
                  <a:cubicBezTo>
                    <a:pt x="1895018" y="604520"/>
                    <a:pt x="1839138" y="660400"/>
                    <a:pt x="1770558" y="660400"/>
                  </a:cubicBezTo>
                  <a:close/>
                </a:path>
              </a:pathLst>
            </a:custGeom>
            <a:solidFill>
              <a:srgbClr val="12294E">
                <a:alpha val="84706"/>
              </a:srgbClr>
            </a:solidFill>
          </p:spPr>
        </p:sp>
      </p:grpSp>
      <p:sp>
        <p:nvSpPr>
          <p:cNvPr name="AutoShape 18" id="18"/>
          <p:cNvSpPr/>
          <p:nvPr/>
        </p:nvSpPr>
        <p:spPr>
          <a:xfrm rot="0">
            <a:off x="1795358" y="4296526"/>
            <a:ext cx="915527" cy="0"/>
          </a:xfrm>
          <a:prstGeom prst="line">
            <a:avLst/>
          </a:prstGeom>
          <a:ln cap="rnd" w="180975">
            <a:solidFill>
              <a:srgbClr val="12294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3828122" y="1549437"/>
            <a:ext cx="2114065" cy="2114065"/>
          </a:xfrm>
          <a:custGeom>
            <a:avLst/>
            <a:gdLst/>
            <a:ahLst/>
            <a:cxnLst/>
            <a:rect r="r" b="b" t="t" l="l"/>
            <a:pathLst>
              <a:path h="2114065" w="2114065">
                <a:moveTo>
                  <a:pt x="0" y="0"/>
                </a:moveTo>
                <a:lnTo>
                  <a:pt x="2114065" y="0"/>
                </a:lnTo>
                <a:lnTo>
                  <a:pt x="2114065" y="2114065"/>
                </a:lnTo>
                <a:lnTo>
                  <a:pt x="0" y="21140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804883" y="2084155"/>
            <a:ext cx="7182010" cy="1838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77"/>
              </a:lnSpc>
            </a:pPr>
            <a:r>
              <a:rPr lang="en-US" sz="8019" spc="-553">
                <a:solidFill>
                  <a:srgbClr val="12294E"/>
                </a:solidFill>
                <a:latin typeface="Nunito Bold"/>
                <a:ea typeface="Nunito Bold"/>
                <a:cs typeface="Nunito Bold"/>
                <a:sym typeface="Nunito Bold"/>
              </a:rPr>
              <a:t>Cancer Screenings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078862" y="6731517"/>
            <a:ext cx="3446138" cy="495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4"/>
              </a:lnSpc>
            </a:pPr>
            <a:r>
              <a:rPr lang="en-US" sz="2995" spc="-206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Prostate Cancer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41328" y="6731517"/>
            <a:ext cx="3185408" cy="495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4"/>
              </a:lnSpc>
            </a:pPr>
            <a:r>
              <a:rPr lang="en-US" sz="2995" spc="-206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Breast Cancer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513030" y="6731517"/>
            <a:ext cx="3446138" cy="495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4"/>
              </a:lnSpc>
            </a:pPr>
            <a:r>
              <a:rPr lang="en-US" sz="2995" spc="-206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Colon (Rectal) Cancer</a:t>
            </a:r>
          </a:p>
        </p:txBody>
      </p:sp>
      <p:sp>
        <p:nvSpPr>
          <p:cNvPr name="AutoShape 24" id="24"/>
          <p:cNvSpPr/>
          <p:nvPr/>
        </p:nvSpPr>
        <p:spPr>
          <a:xfrm rot="0">
            <a:off x="8011265" y="2577894"/>
            <a:ext cx="5328689" cy="0"/>
          </a:xfrm>
          <a:prstGeom prst="line">
            <a:avLst/>
          </a:prstGeom>
          <a:ln cap="flat" w="9525">
            <a:solidFill>
              <a:srgbClr val="12294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5" id="25"/>
          <p:cNvSpPr/>
          <p:nvPr/>
        </p:nvSpPr>
        <p:spPr>
          <a:xfrm flipH="false" flipV="false" rot="-5400000">
            <a:off x="-82437" y="7427071"/>
            <a:ext cx="2862338" cy="1566480"/>
          </a:xfrm>
          <a:custGeom>
            <a:avLst/>
            <a:gdLst/>
            <a:ahLst/>
            <a:cxnLst/>
            <a:rect r="r" b="b" t="t" l="l"/>
            <a:pathLst>
              <a:path h="1566480" w="2862338">
                <a:moveTo>
                  <a:pt x="0" y="0"/>
                </a:moveTo>
                <a:lnTo>
                  <a:pt x="2862338" y="0"/>
                </a:lnTo>
                <a:lnTo>
                  <a:pt x="2862338" y="1566480"/>
                </a:lnTo>
                <a:lnTo>
                  <a:pt x="0" y="156648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-5400000">
            <a:off x="15735235" y="1043740"/>
            <a:ext cx="2862338" cy="1566480"/>
          </a:xfrm>
          <a:custGeom>
            <a:avLst/>
            <a:gdLst/>
            <a:ahLst/>
            <a:cxnLst/>
            <a:rect r="r" b="b" t="t" l="l"/>
            <a:pathLst>
              <a:path h="1566480" w="2862338">
                <a:moveTo>
                  <a:pt x="0" y="0"/>
                </a:moveTo>
                <a:lnTo>
                  <a:pt x="2862338" y="0"/>
                </a:lnTo>
                <a:lnTo>
                  <a:pt x="2862338" y="1566480"/>
                </a:lnTo>
                <a:lnTo>
                  <a:pt x="0" y="156648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98296" y="-2409370"/>
            <a:ext cx="7304734" cy="7304734"/>
          </a:xfrm>
          <a:custGeom>
            <a:avLst/>
            <a:gdLst/>
            <a:ahLst/>
            <a:cxnLst/>
            <a:rect r="r" b="b" t="t" l="l"/>
            <a:pathLst>
              <a:path h="7304734" w="7304734">
                <a:moveTo>
                  <a:pt x="0" y="0"/>
                </a:moveTo>
                <a:lnTo>
                  <a:pt x="7304734" y="0"/>
                </a:lnTo>
                <a:lnTo>
                  <a:pt x="7304734" y="7304734"/>
                </a:lnTo>
                <a:lnTo>
                  <a:pt x="0" y="7304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98296" y="5431671"/>
            <a:ext cx="10060535" cy="10060535"/>
          </a:xfrm>
          <a:custGeom>
            <a:avLst/>
            <a:gdLst/>
            <a:ahLst/>
            <a:cxnLst/>
            <a:rect r="r" b="b" t="t" l="l"/>
            <a:pathLst>
              <a:path h="10060535" w="10060535">
                <a:moveTo>
                  <a:pt x="0" y="0"/>
                </a:moveTo>
                <a:lnTo>
                  <a:pt x="10060535" y="0"/>
                </a:lnTo>
                <a:lnTo>
                  <a:pt x="10060535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1795358" y="8852947"/>
            <a:ext cx="915527" cy="0"/>
          </a:xfrm>
          <a:prstGeom prst="line">
            <a:avLst/>
          </a:prstGeom>
          <a:ln cap="rnd" w="180975">
            <a:solidFill>
              <a:srgbClr val="12294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424200" y="7144235"/>
            <a:ext cx="2114065" cy="2114065"/>
          </a:xfrm>
          <a:custGeom>
            <a:avLst/>
            <a:gdLst/>
            <a:ahLst/>
            <a:cxnLst/>
            <a:rect r="r" b="b" t="t" l="l"/>
            <a:pathLst>
              <a:path h="2114065" w="2114065">
                <a:moveTo>
                  <a:pt x="0" y="0"/>
                </a:moveTo>
                <a:lnTo>
                  <a:pt x="2114065" y="0"/>
                </a:lnTo>
                <a:lnTo>
                  <a:pt x="2114065" y="2114065"/>
                </a:lnTo>
                <a:lnTo>
                  <a:pt x="0" y="21140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57258" y="7678953"/>
            <a:ext cx="5548315" cy="964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77"/>
              </a:lnSpc>
            </a:pPr>
            <a:r>
              <a:rPr lang="en-US" sz="8019" spc="-312">
                <a:solidFill>
                  <a:srgbClr val="12294E"/>
                </a:solidFill>
                <a:latin typeface="Nunito Bold"/>
                <a:ea typeface="Nunito Bold"/>
                <a:cs typeface="Nunito Bold"/>
                <a:sym typeface="Nunito Bold"/>
              </a:rPr>
              <a:t>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57977" y="2376179"/>
            <a:ext cx="2373438" cy="876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42"/>
              </a:lnSpc>
            </a:pPr>
            <a:r>
              <a:rPr lang="en-US" sz="7289" spc="-503">
                <a:solidFill>
                  <a:srgbClr val="12294E"/>
                </a:solidFill>
                <a:latin typeface="Nunito Bold"/>
                <a:ea typeface="Nunito Bold"/>
                <a:cs typeface="Nunito Bold"/>
                <a:sym typeface="Nunito Bold"/>
              </a:rPr>
              <a:t>01.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201032" y="-5030267"/>
            <a:ext cx="10060535" cy="10060535"/>
          </a:xfrm>
          <a:custGeom>
            <a:avLst/>
            <a:gdLst/>
            <a:ahLst/>
            <a:cxnLst/>
            <a:rect r="r" b="b" t="t" l="l"/>
            <a:pathLst>
              <a:path h="10060535" w="10060535">
                <a:moveTo>
                  <a:pt x="0" y="0"/>
                </a:moveTo>
                <a:lnTo>
                  <a:pt x="10060535" y="0"/>
                </a:lnTo>
                <a:lnTo>
                  <a:pt x="10060535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424200" y="2700230"/>
            <a:ext cx="2926462" cy="292646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F1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47654" y="3968440"/>
            <a:ext cx="2926462" cy="292646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F1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290960" y="2376179"/>
            <a:ext cx="2373438" cy="876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42"/>
              </a:lnSpc>
            </a:pPr>
            <a:r>
              <a:rPr lang="en-US" sz="7289" spc="-503">
                <a:solidFill>
                  <a:srgbClr val="12294E"/>
                </a:solidFill>
                <a:latin typeface="Nunito Bold"/>
                <a:ea typeface="Nunito Bold"/>
                <a:cs typeface="Nunito Bold"/>
                <a:sym typeface="Nunito Bold"/>
              </a:rPr>
              <a:t>02.</a:t>
            </a:r>
          </a:p>
        </p:txBody>
      </p:sp>
      <p:sp>
        <p:nvSpPr>
          <p:cNvPr name="AutoShape 16" id="16"/>
          <p:cNvSpPr/>
          <p:nvPr/>
        </p:nvSpPr>
        <p:spPr>
          <a:xfrm rot="0">
            <a:off x="8011265" y="8172693"/>
            <a:ext cx="5328689" cy="0"/>
          </a:xfrm>
          <a:prstGeom prst="line">
            <a:avLst/>
          </a:prstGeom>
          <a:ln cap="flat" w="9525">
            <a:solidFill>
              <a:srgbClr val="12294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-5400000">
            <a:off x="7212180" y="4890601"/>
            <a:ext cx="2395976" cy="0"/>
          </a:xfrm>
          <a:prstGeom prst="line">
            <a:avLst/>
          </a:prstGeom>
          <a:ln cap="flat" w="9525">
            <a:solidFill>
              <a:srgbClr val="12294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2093872" y="3640226"/>
            <a:ext cx="5396988" cy="2453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4"/>
              </a:lnSpc>
              <a:spcBef>
                <a:spcPct val="0"/>
              </a:spcBef>
            </a:pPr>
            <a:r>
              <a:rPr lang="en-US" sz="3495" spc="-241">
                <a:solidFill>
                  <a:srgbClr val="12294E"/>
                </a:solidFill>
                <a:latin typeface="Nunito"/>
                <a:ea typeface="Nunito"/>
                <a:cs typeface="Nunito"/>
                <a:sym typeface="Nunito"/>
              </a:rPr>
              <a:t>Senior citizens need to go through essential health and medical screenings regularly, at least for a preventive action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290960" y="3640226"/>
            <a:ext cx="7333003" cy="2453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4"/>
              </a:lnSpc>
              <a:spcBef>
                <a:spcPct val="0"/>
              </a:spcBef>
            </a:pPr>
            <a:r>
              <a:rPr lang="en-US" sz="3495" spc="-241">
                <a:solidFill>
                  <a:srgbClr val="12294E"/>
                </a:solidFill>
                <a:latin typeface="Nunito"/>
                <a:ea typeface="Nunito"/>
                <a:cs typeface="Nunito"/>
                <a:sym typeface="Nunito"/>
              </a:rPr>
              <a:t>Routine medical screenings may detect any causal health problems earlier, helping the older adults to get the appropriate care or treatment before their conditions get worse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-5400000">
            <a:off x="15575275" y="1038472"/>
            <a:ext cx="2862338" cy="1566480"/>
          </a:xfrm>
          <a:custGeom>
            <a:avLst/>
            <a:gdLst/>
            <a:ahLst/>
            <a:cxnLst/>
            <a:rect r="r" b="b" t="t" l="l"/>
            <a:pathLst>
              <a:path h="1566480" w="2862338">
                <a:moveTo>
                  <a:pt x="0" y="0"/>
                </a:moveTo>
                <a:lnTo>
                  <a:pt x="2862338" y="0"/>
                </a:lnTo>
                <a:lnTo>
                  <a:pt x="2862338" y="1566480"/>
                </a:lnTo>
                <a:lnTo>
                  <a:pt x="0" y="15664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39955" y="6303446"/>
            <a:ext cx="7304734" cy="7304734"/>
          </a:xfrm>
          <a:custGeom>
            <a:avLst/>
            <a:gdLst/>
            <a:ahLst/>
            <a:cxnLst/>
            <a:rect r="r" b="b" t="t" l="l"/>
            <a:pathLst>
              <a:path h="7304734" w="7304734">
                <a:moveTo>
                  <a:pt x="0" y="0"/>
                </a:moveTo>
                <a:lnTo>
                  <a:pt x="7304734" y="0"/>
                </a:lnTo>
                <a:lnTo>
                  <a:pt x="7304734" y="7304734"/>
                </a:lnTo>
                <a:lnTo>
                  <a:pt x="0" y="7304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98296" y="-2409370"/>
            <a:ext cx="7304734" cy="7304734"/>
          </a:xfrm>
          <a:custGeom>
            <a:avLst/>
            <a:gdLst/>
            <a:ahLst/>
            <a:cxnLst/>
            <a:rect r="r" b="b" t="t" l="l"/>
            <a:pathLst>
              <a:path h="7304734" w="7304734">
                <a:moveTo>
                  <a:pt x="0" y="0"/>
                </a:moveTo>
                <a:lnTo>
                  <a:pt x="7304734" y="0"/>
                </a:lnTo>
                <a:lnTo>
                  <a:pt x="7304734" y="7304734"/>
                </a:lnTo>
                <a:lnTo>
                  <a:pt x="0" y="7304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98296" y="5431671"/>
            <a:ext cx="10060535" cy="10060535"/>
          </a:xfrm>
          <a:custGeom>
            <a:avLst/>
            <a:gdLst/>
            <a:ahLst/>
            <a:cxnLst/>
            <a:rect r="r" b="b" t="t" l="l"/>
            <a:pathLst>
              <a:path h="10060535" w="10060535">
                <a:moveTo>
                  <a:pt x="0" y="0"/>
                </a:moveTo>
                <a:lnTo>
                  <a:pt x="10060535" y="0"/>
                </a:lnTo>
                <a:lnTo>
                  <a:pt x="10060535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0">
            <a:off x="1795358" y="4595076"/>
            <a:ext cx="915527" cy="0"/>
          </a:xfrm>
          <a:prstGeom prst="line">
            <a:avLst/>
          </a:prstGeom>
          <a:ln cap="rnd" w="180975">
            <a:solidFill>
              <a:srgbClr val="12294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1703197" y="6977860"/>
            <a:ext cx="4634141" cy="1715660"/>
            <a:chOff x="0" y="0"/>
            <a:chExt cx="1783796" cy="660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83796" cy="660400"/>
            </a:xfrm>
            <a:custGeom>
              <a:avLst/>
              <a:gdLst/>
              <a:ahLst/>
              <a:cxnLst/>
              <a:rect r="r" b="b" t="t" l="l"/>
              <a:pathLst>
                <a:path h="660400" w="1783796">
                  <a:moveTo>
                    <a:pt x="165933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59336" y="0"/>
                  </a:lnTo>
                  <a:cubicBezTo>
                    <a:pt x="1727916" y="0"/>
                    <a:pt x="1783796" y="55880"/>
                    <a:pt x="1783796" y="124460"/>
                  </a:cubicBezTo>
                  <a:lnTo>
                    <a:pt x="1783796" y="535940"/>
                  </a:lnTo>
                  <a:cubicBezTo>
                    <a:pt x="1783796" y="604520"/>
                    <a:pt x="1727916" y="660400"/>
                    <a:pt x="1659336" y="660400"/>
                  </a:cubicBezTo>
                  <a:close/>
                </a:path>
              </a:pathLst>
            </a:custGeom>
            <a:solidFill>
              <a:srgbClr val="12294E">
                <a:alpha val="84706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6660297" y="6977860"/>
            <a:ext cx="4634141" cy="1715660"/>
            <a:chOff x="0" y="0"/>
            <a:chExt cx="1783796" cy="660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83796" cy="660400"/>
            </a:xfrm>
            <a:custGeom>
              <a:avLst/>
              <a:gdLst/>
              <a:ahLst/>
              <a:cxnLst/>
              <a:rect r="r" b="b" t="t" l="l"/>
              <a:pathLst>
                <a:path h="660400" w="1783796">
                  <a:moveTo>
                    <a:pt x="165933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59336" y="0"/>
                  </a:lnTo>
                  <a:cubicBezTo>
                    <a:pt x="1727916" y="0"/>
                    <a:pt x="1783796" y="55880"/>
                    <a:pt x="1783796" y="124460"/>
                  </a:cubicBezTo>
                  <a:lnTo>
                    <a:pt x="1783796" y="535940"/>
                  </a:lnTo>
                  <a:cubicBezTo>
                    <a:pt x="1783796" y="604520"/>
                    <a:pt x="1727916" y="660400"/>
                    <a:pt x="1659336" y="660400"/>
                  </a:cubicBezTo>
                  <a:close/>
                </a:path>
              </a:pathLst>
            </a:custGeom>
            <a:solidFill>
              <a:srgbClr val="12294E">
                <a:alpha val="84706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616581" y="6977860"/>
            <a:ext cx="4634141" cy="1715660"/>
            <a:chOff x="0" y="0"/>
            <a:chExt cx="1783796" cy="660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83796" cy="660400"/>
            </a:xfrm>
            <a:custGeom>
              <a:avLst/>
              <a:gdLst/>
              <a:ahLst/>
              <a:cxnLst/>
              <a:rect r="r" b="b" t="t" l="l"/>
              <a:pathLst>
                <a:path h="660400" w="1783796">
                  <a:moveTo>
                    <a:pt x="165933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59336" y="0"/>
                  </a:lnTo>
                  <a:cubicBezTo>
                    <a:pt x="1727916" y="0"/>
                    <a:pt x="1783796" y="55880"/>
                    <a:pt x="1783796" y="124460"/>
                  </a:cubicBezTo>
                  <a:lnTo>
                    <a:pt x="1783796" y="535940"/>
                  </a:lnTo>
                  <a:cubicBezTo>
                    <a:pt x="1783796" y="604520"/>
                    <a:pt x="1727916" y="660400"/>
                    <a:pt x="1659336" y="660400"/>
                  </a:cubicBezTo>
                  <a:close/>
                </a:path>
              </a:pathLst>
            </a:custGeom>
            <a:solidFill>
              <a:srgbClr val="12294E">
                <a:alpha val="84706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130712" y="-1972062"/>
            <a:ext cx="7251970" cy="7494701"/>
            <a:chOff x="0" y="0"/>
            <a:chExt cx="6362700" cy="657566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6350013" cy="6562979"/>
            </a:xfrm>
            <a:custGeom>
              <a:avLst/>
              <a:gdLst/>
              <a:ahLst/>
              <a:cxnLst/>
              <a:rect r="r" b="b" t="t" l="l"/>
              <a:pathLst>
                <a:path h="6562979" w="6350013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6"/>
              <a:stretch>
                <a:fillRect l="0" t="0" r="0" b="-45223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766783" y="2382704"/>
            <a:ext cx="7182010" cy="1838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77"/>
              </a:lnSpc>
            </a:pPr>
            <a:r>
              <a:rPr lang="en-US" sz="8019" spc="-553">
                <a:solidFill>
                  <a:srgbClr val="12294E"/>
                </a:solidFill>
                <a:latin typeface="Nunito Bold"/>
                <a:ea typeface="Nunito Bold"/>
                <a:cs typeface="Nunito Bold"/>
                <a:sym typeface="Nunito Bold"/>
              </a:rPr>
              <a:t>Salford Senior Services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09314" y="7350516"/>
            <a:ext cx="3763441" cy="860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4"/>
              </a:lnSpc>
              <a:spcBef>
                <a:spcPct val="0"/>
              </a:spcBef>
            </a:pPr>
            <a:r>
              <a:rPr lang="en-US" sz="2496" spc="-172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123 Anywhere St., Any City, ST 12345 | 123-456-7890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66783" y="5856014"/>
            <a:ext cx="3763441" cy="82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5"/>
              </a:lnSpc>
            </a:pPr>
            <a:r>
              <a:rPr lang="en-US" sz="2995" spc="-206" b="true">
                <a:solidFill>
                  <a:srgbClr val="12294E"/>
                </a:solidFill>
                <a:latin typeface="Nunito Bold"/>
                <a:ea typeface="Nunito Bold"/>
                <a:cs typeface="Nunito Bold"/>
                <a:sym typeface="Nunito Bold"/>
              </a:rPr>
              <a:t>Fauget Western Senior Center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546813" y="5856014"/>
            <a:ext cx="3763441" cy="82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5"/>
              </a:lnSpc>
            </a:pPr>
            <a:r>
              <a:rPr lang="en-US" sz="2995" spc="-206" b="true">
                <a:solidFill>
                  <a:srgbClr val="12294E"/>
                </a:solidFill>
                <a:latin typeface="Nunito Bold"/>
                <a:ea typeface="Nunito Bold"/>
                <a:cs typeface="Nunito Bold"/>
                <a:sym typeface="Nunito Bold"/>
              </a:rPr>
              <a:t>Fauget Northern Senior Center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674622" y="5856014"/>
            <a:ext cx="3763441" cy="82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5"/>
              </a:lnSpc>
            </a:pPr>
            <a:r>
              <a:rPr lang="en-US" sz="2995" spc="-206" b="true">
                <a:solidFill>
                  <a:srgbClr val="12294E"/>
                </a:solidFill>
                <a:latin typeface="Nunito Bold"/>
                <a:ea typeface="Nunito Bold"/>
                <a:cs typeface="Nunito Bold"/>
                <a:sym typeface="Nunito Bold"/>
              </a:rPr>
              <a:t>Fauget Southwestern Senior Center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234919" y="7350516"/>
            <a:ext cx="3763441" cy="860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4"/>
              </a:lnSpc>
              <a:spcBef>
                <a:spcPct val="0"/>
              </a:spcBef>
            </a:pPr>
            <a:r>
              <a:rPr lang="en-US" sz="2496" spc="-172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123 Anywhere St., Any City, ST 12345 | 123-456-7890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362728" y="7350516"/>
            <a:ext cx="3763441" cy="860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4"/>
              </a:lnSpc>
              <a:spcBef>
                <a:spcPct val="0"/>
              </a:spcBef>
            </a:pPr>
            <a:r>
              <a:rPr lang="en-US" sz="2496" spc="-172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123 Anywhere St., Any City, ST 12345 | 123-456-7890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1026935" y="2125529"/>
            <a:ext cx="2114065" cy="2114065"/>
          </a:xfrm>
          <a:custGeom>
            <a:avLst/>
            <a:gdLst/>
            <a:ahLst/>
            <a:cxnLst/>
            <a:rect r="r" b="b" t="t" l="l"/>
            <a:pathLst>
              <a:path h="2114065" w="2114065">
                <a:moveTo>
                  <a:pt x="0" y="0"/>
                </a:moveTo>
                <a:lnTo>
                  <a:pt x="2114065" y="0"/>
                </a:lnTo>
                <a:lnTo>
                  <a:pt x="2114065" y="2114065"/>
                </a:lnTo>
                <a:lnTo>
                  <a:pt x="0" y="21140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51271" y="-2982324"/>
            <a:ext cx="7304734" cy="7304734"/>
          </a:xfrm>
          <a:custGeom>
            <a:avLst/>
            <a:gdLst/>
            <a:ahLst/>
            <a:cxnLst/>
            <a:rect r="r" b="b" t="t" l="l"/>
            <a:pathLst>
              <a:path h="7304734" w="7304734">
                <a:moveTo>
                  <a:pt x="0" y="0"/>
                </a:moveTo>
                <a:lnTo>
                  <a:pt x="7304734" y="0"/>
                </a:lnTo>
                <a:lnTo>
                  <a:pt x="7304734" y="7304733"/>
                </a:lnTo>
                <a:lnTo>
                  <a:pt x="0" y="7304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01032" y="-5030267"/>
            <a:ext cx="10060535" cy="10060535"/>
          </a:xfrm>
          <a:custGeom>
            <a:avLst/>
            <a:gdLst/>
            <a:ahLst/>
            <a:cxnLst/>
            <a:rect r="r" b="b" t="t" l="l"/>
            <a:pathLst>
              <a:path h="10060535" w="10060535">
                <a:moveTo>
                  <a:pt x="0" y="0"/>
                </a:moveTo>
                <a:lnTo>
                  <a:pt x="10060535" y="0"/>
                </a:lnTo>
                <a:lnTo>
                  <a:pt x="10060535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16736" y="6128709"/>
            <a:ext cx="7304734" cy="7304734"/>
          </a:xfrm>
          <a:custGeom>
            <a:avLst/>
            <a:gdLst/>
            <a:ahLst/>
            <a:cxnLst/>
            <a:rect r="r" b="b" t="t" l="l"/>
            <a:pathLst>
              <a:path h="7304734" w="7304734">
                <a:moveTo>
                  <a:pt x="0" y="0"/>
                </a:moveTo>
                <a:lnTo>
                  <a:pt x="7304734" y="0"/>
                </a:lnTo>
                <a:lnTo>
                  <a:pt x="7304734" y="7304734"/>
                </a:lnTo>
                <a:lnTo>
                  <a:pt x="0" y="7304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898296" y="5431671"/>
            <a:ext cx="10060535" cy="10060535"/>
          </a:xfrm>
          <a:custGeom>
            <a:avLst/>
            <a:gdLst/>
            <a:ahLst/>
            <a:cxnLst/>
            <a:rect r="r" b="b" t="t" l="l"/>
            <a:pathLst>
              <a:path h="10060535" w="10060535">
                <a:moveTo>
                  <a:pt x="0" y="0"/>
                </a:moveTo>
                <a:lnTo>
                  <a:pt x="10060535" y="0"/>
                </a:lnTo>
                <a:lnTo>
                  <a:pt x="10060535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052286" y="-2982324"/>
            <a:ext cx="8414028" cy="8413995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25046" t="0" r="-25046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3679230" y="6254940"/>
            <a:ext cx="8414028" cy="8413995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-5400000">
            <a:off x="31740" y="5556925"/>
            <a:ext cx="2862338" cy="1566480"/>
          </a:xfrm>
          <a:custGeom>
            <a:avLst/>
            <a:gdLst/>
            <a:ahLst/>
            <a:cxnLst/>
            <a:rect r="r" b="b" t="t" l="l"/>
            <a:pathLst>
              <a:path h="1566480" w="2862338">
                <a:moveTo>
                  <a:pt x="0" y="0"/>
                </a:moveTo>
                <a:lnTo>
                  <a:pt x="2862338" y="0"/>
                </a:lnTo>
                <a:lnTo>
                  <a:pt x="2862338" y="1566480"/>
                </a:lnTo>
                <a:lnTo>
                  <a:pt x="0" y="15664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400000">
            <a:off x="15309647" y="4970339"/>
            <a:ext cx="2862338" cy="1566480"/>
          </a:xfrm>
          <a:custGeom>
            <a:avLst/>
            <a:gdLst/>
            <a:ahLst/>
            <a:cxnLst/>
            <a:rect r="r" b="b" t="t" l="l"/>
            <a:pathLst>
              <a:path h="1566480" w="2862338">
                <a:moveTo>
                  <a:pt x="0" y="0"/>
                </a:moveTo>
                <a:lnTo>
                  <a:pt x="2862339" y="0"/>
                </a:lnTo>
                <a:lnTo>
                  <a:pt x="2862339" y="1566479"/>
                </a:lnTo>
                <a:lnTo>
                  <a:pt x="0" y="15664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410943" y="4349538"/>
            <a:ext cx="8079253" cy="1082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8"/>
              </a:lnSpc>
            </a:pPr>
            <a:r>
              <a:rPr lang="en-US" sz="9021" spc="-622">
                <a:solidFill>
                  <a:srgbClr val="12294E"/>
                </a:solidFill>
                <a:latin typeface="Nunito Bold"/>
                <a:ea typeface="Nunito Bold"/>
                <a:cs typeface="Nunito Bold"/>
                <a:sym typeface="Nunito Bold"/>
              </a:rPr>
              <a:t>Running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6003761" y="1438067"/>
            <a:ext cx="6893617" cy="6893617"/>
          </a:xfrm>
          <a:custGeom>
            <a:avLst/>
            <a:gdLst/>
            <a:ahLst/>
            <a:cxnLst/>
            <a:rect r="r" b="b" t="t" l="l"/>
            <a:pathLst>
              <a:path h="6893617" w="6893617">
                <a:moveTo>
                  <a:pt x="0" y="0"/>
                </a:moveTo>
                <a:lnTo>
                  <a:pt x="6893617" y="0"/>
                </a:lnTo>
                <a:lnTo>
                  <a:pt x="6893617" y="6893617"/>
                </a:lnTo>
                <a:lnTo>
                  <a:pt x="0" y="68936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98296" y="-2409370"/>
            <a:ext cx="7304734" cy="7304734"/>
          </a:xfrm>
          <a:custGeom>
            <a:avLst/>
            <a:gdLst/>
            <a:ahLst/>
            <a:cxnLst/>
            <a:rect r="r" b="b" t="t" l="l"/>
            <a:pathLst>
              <a:path h="7304734" w="7304734">
                <a:moveTo>
                  <a:pt x="0" y="0"/>
                </a:moveTo>
                <a:lnTo>
                  <a:pt x="7304734" y="0"/>
                </a:lnTo>
                <a:lnTo>
                  <a:pt x="7304734" y="7304734"/>
                </a:lnTo>
                <a:lnTo>
                  <a:pt x="0" y="7304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98296" y="5431671"/>
            <a:ext cx="10060535" cy="10060535"/>
          </a:xfrm>
          <a:custGeom>
            <a:avLst/>
            <a:gdLst/>
            <a:ahLst/>
            <a:cxnLst/>
            <a:rect r="r" b="b" t="t" l="l"/>
            <a:pathLst>
              <a:path h="10060535" w="10060535">
                <a:moveTo>
                  <a:pt x="0" y="0"/>
                </a:moveTo>
                <a:lnTo>
                  <a:pt x="10060535" y="0"/>
                </a:lnTo>
                <a:lnTo>
                  <a:pt x="10060535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1795358" y="8852947"/>
            <a:ext cx="915527" cy="0"/>
          </a:xfrm>
          <a:prstGeom prst="line">
            <a:avLst/>
          </a:prstGeom>
          <a:ln cap="rnd" w="180975">
            <a:solidFill>
              <a:srgbClr val="12294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5145235" y="7421778"/>
            <a:ext cx="2114065" cy="2114065"/>
          </a:xfrm>
          <a:custGeom>
            <a:avLst/>
            <a:gdLst/>
            <a:ahLst/>
            <a:cxnLst/>
            <a:rect r="r" b="b" t="t" l="l"/>
            <a:pathLst>
              <a:path h="2114065" w="2114065">
                <a:moveTo>
                  <a:pt x="0" y="0"/>
                </a:moveTo>
                <a:lnTo>
                  <a:pt x="2114065" y="0"/>
                </a:lnTo>
                <a:lnTo>
                  <a:pt x="2114065" y="2114065"/>
                </a:lnTo>
                <a:lnTo>
                  <a:pt x="0" y="21140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24145" y="2376770"/>
            <a:ext cx="6986023" cy="849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8"/>
              </a:lnSpc>
            </a:pPr>
            <a:r>
              <a:rPr lang="en-US" sz="7089" spc="-489">
                <a:solidFill>
                  <a:srgbClr val="12294E"/>
                </a:solidFill>
                <a:latin typeface="Nunito Bold"/>
                <a:ea typeface="Nunito Bold"/>
                <a:cs typeface="Nunito Bold"/>
                <a:sym typeface="Nunito Bold"/>
              </a:rPr>
              <a:t>01. Download ZIP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201032" y="-5030267"/>
            <a:ext cx="10060535" cy="10060535"/>
          </a:xfrm>
          <a:custGeom>
            <a:avLst/>
            <a:gdLst/>
            <a:ahLst/>
            <a:cxnLst/>
            <a:rect r="r" b="b" t="t" l="l"/>
            <a:pathLst>
              <a:path h="10060535" w="10060535">
                <a:moveTo>
                  <a:pt x="0" y="0"/>
                </a:moveTo>
                <a:lnTo>
                  <a:pt x="10060535" y="0"/>
                </a:lnTo>
                <a:lnTo>
                  <a:pt x="10060535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4424200" y="2700230"/>
            <a:ext cx="2926462" cy="292646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F1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47654" y="3968440"/>
            <a:ext cx="2926462" cy="292646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F1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095137" y="2376179"/>
            <a:ext cx="6911308" cy="849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8"/>
              </a:lnSpc>
            </a:pPr>
            <a:r>
              <a:rPr lang="en-US" sz="7089" spc="-489">
                <a:solidFill>
                  <a:srgbClr val="12294E"/>
                </a:solidFill>
                <a:latin typeface="Nunito Bold"/>
                <a:ea typeface="Nunito Bold"/>
                <a:cs typeface="Nunito Bold"/>
                <a:sym typeface="Nunito Bold"/>
              </a:rPr>
              <a:t>02. Using Git</a:t>
            </a:r>
          </a:p>
        </p:txBody>
      </p:sp>
      <p:sp>
        <p:nvSpPr>
          <p:cNvPr name="AutoShape 15" id="15"/>
          <p:cNvSpPr/>
          <p:nvPr/>
        </p:nvSpPr>
        <p:spPr>
          <a:xfrm rot="0">
            <a:off x="8011265" y="8172693"/>
            <a:ext cx="5328689" cy="0"/>
          </a:xfrm>
          <a:prstGeom prst="line">
            <a:avLst/>
          </a:prstGeom>
          <a:ln cap="flat" w="9525">
            <a:solidFill>
              <a:srgbClr val="12294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H="true" flipV="true">
            <a:off x="8410168" y="2687265"/>
            <a:ext cx="0" cy="4547784"/>
          </a:xfrm>
          <a:prstGeom prst="line">
            <a:avLst/>
          </a:prstGeom>
          <a:ln cap="flat" w="9525">
            <a:solidFill>
              <a:srgbClr val="12294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1562490" y="960027"/>
            <a:ext cx="14639777" cy="663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4"/>
              </a:lnSpc>
              <a:spcBef>
                <a:spcPct val="0"/>
              </a:spcBef>
            </a:pPr>
            <a:r>
              <a:rPr lang="en-US" b="true" sz="3495" spc="-241">
                <a:solidFill>
                  <a:srgbClr val="12294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Go to the Repo via this link:</a:t>
            </a:r>
            <a:r>
              <a:rPr lang="en-US" sz="3495" spc="-241">
                <a:solidFill>
                  <a:srgbClr val="1229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https://github.com/SalmaElgezawy/Skin_Cancer_classification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668793" y="3475747"/>
            <a:ext cx="8681869" cy="3759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4783" indent="-377391" lvl="1">
              <a:lnSpc>
                <a:spcPts val="4894"/>
              </a:lnSpc>
              <a:buFont typeface="Arial"/>
              <a:buChar char="•"/>
            </a:pPr>
            <a:r>
              <a:rPr lang="en-US" sz="3495" spc="-241">
                <a:solidFill>
                  <a:srgbClr val="1229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 clone https://github.com/SalmaElgezawy/Skin_Cancer_classification.git</a:t>
            </a:r>
          </a:p>
          <a:p>
            <a:pPr algn="l" marL="754783" indent="-377391" lvl="1">
              <a:lnSpc>
                <a:spcPts val="4894"/>
              </a:lnSpc>
              <a:buFont typeface="Arial"/>
              <a:buChar char="•"/>
            </a:pPr>
            <a:r>
              <a:rPr lang="en-US" sz="3495" spc="-241">
                <a:solidFill>
                  <a:srgbClr val="1229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cd repository  directory</a:t>
            </a:r>
          </a:p>
          <a:p>
            <a:pPr algn="l" marL="754783" indent="-377391" lvl="1">
              <a:lnSpc>
                <a:spcPts val="4894"/>
              </a:lnSpc>
              <a:buFont typeface="Arial"/>
              <a:buChar char="•"/>
            </a:pPr>
            <a:r>
              <a:rPr lang="en-US" sz="3495" spc="-241">
                <a:solidFill>
                  <a:srgbClr val="1229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pip install -r requirements.txt python main.py</a:t>
            </a:r>
          </a:p>
          <a:p>
            <a:pPr algn="l" marL="754783" indent="-377391" lvl="1">
              <a:lnSpc>
                <a:spcPts val="4894"/>
              </a:lnSpc>
              <a:buFont typeface="Arial"/>
              <a:buChar char="•"/>
            </a:pPr>
            <a:r>
              <a:rPr lang="en-US" sz="3495" spc="-241">
                <a:solidFill>
                  <a:srgbClr val="1229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Runthe code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-5400000">
            <a:off x="15575275" y="1038472"/>
            <a:ext cx="2862338" cy="1566480"/>
          </a:xfrm>
          <a:custGeom>
            <a:avLst/>
            <a:gdLst/>
            <a:ahLst/>
            <a:cxnLst/>
            <a:rect r="r" b="b" t="t" l="l"/>
            <a:pathLst>
              <a:path h="1566480" w="2862338">
                <a:moveTo>
                  <a:pt x="0" y="0"/>
                </a:moveTo>
                <a:lnTo>
                  <a:pt x="2862338" y="0"/>
                </a:lnTo>
                <a:lnTo>
                  <a:pt x="2862338" y="1566480"/>
                </a:lnTo>
                <a:lnTo>
                  <a:pt x="0" y="15664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247654" y="3391004"/>
            <a:ext cx="6997410" cy="3759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4783" indent="-377391" lvl="1">
              <a:lnSpc>
                <a:spcPts val="4894"/>
              </a:lnSpc>
              <a:buFont typeface="Arial"/>
              <a:buChar char="•"/>
            </a:pPr>
            <a:r>
              <a:rPr lang="en-US" sz="3495" spc="-241">
                <a:solidFill>
                  <a:srgbClr val="1229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the Code button: press </a:t>
            </a:r>
            <a:r>
              <a:rPr lang="en-US" b="true" sz="3495" spc="-241">
                <a:solidFill>
                  <a:srgbClr val="12294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Download ZIP.</a:t>
            </a:r>
          </a:p>
          <a:p>
            <a:pPr algn="l" marL="754783" indent="-377391" lvl="1">
              <a:lnSpc>
                <a:spcPts val="4894"/>
              </a:lnSpc>
              <a:buFont typeface="Arial"/>
              <a:buChar char="•"/>
            </a:pPr>
            <a:r>
              <a:rPr lang="en-US" sz="3495" spc="-241">
                <a:solidFill>
                  <a:srgbClr val="1229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Unzip the file.</a:t>
            </a:r>
          </a:p>
          <a:p>
            <a:pPr algn="l" marL="754783" indent="-377391" lvl="1">
              <a:lnSpc>
                <a:spcPts val="4894"/>
              </a:lnSpc>
              <a:buFont typeface="Arial"/>
              <a:buChar char="•"/>
            </a:pPr>
            <a:r>
              <a:rPr lang="en-US" sz="3495" spc="-241">
                <a:solidFill>
                  <a:srgbClr val="1229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run the </a:t>
            </a:r>
            <a:r>
              <a:rPr lang="en-US" b="true" sz="3495" spc="-241">
                <a:solidFill>
                  <a:srgbClr val="12294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requirement.txt</a:t>
            </a:r>
            <a:r>
              <a:rPr lang="en-US" sz="3495" spc="-241">
                <a:solidFill>
                  <a:srgbClr val="1229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ensure the required libraries is installed.</a:t>
            </a:r>
          </a:p>
          <a:p>
            <a:pPr algn="l" marL="754783" indent="-377391" lvl="1">
              <a:lnSpc>
                <a:spcPts val="4894"/>
              </a:lnSpc>
              <a:buFont typeface="Arial"/>
              <a:buChar char="•"/>
            </a:pPr>
            <a:r>
              <a:rPr lang="en-US" sz="3495" spc="-241">
                <a:solidFill>
                  <a:srgbClr val="12294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Run the code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51271" y="-2982324"/>
            <a:ext cx="7304734" cy="7304734"/>
          </a:xfrm>
          <a:custGeom>
            <a:avLst/>
            <a:gdLst/>
            <a:ahLst/>
            <a:cxnLst/>
            <a:rect r="r" b="b" t="t" l="l"/>
            <a:pathLst>
              <a:path h="7304734" w="7304734">
                <a:moveTo>
                  <a:pt x="0" y="0"/>
                </a:moveTo>
                <a:lnTo>
                  <a:pt x="7304734" y="0"/>
                </a:lnTo>
                <a:lnTo>
                  <a:pt x="7304734" y="7304733"/>
                </a:lnTo>
                <a:lnTo>
                  <a:pt x="0" y="7304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01032" y="-5030267"/>
            <a:ext cx="10060535" cy="10060535"/>
          </a:xfrm>
          <a:custGeom>
            <a:avLst/>
            <a:gdLst/>
            <a:ahLst/>
            <a:cxnLst/>
            <a:rect r="r" b="b" t="t" l="l"/>
            <a:pathLst>
              <a:path h="10060535" w="10060535">
                <a:moveTo>
                  <a:pt x="0" y="0"/>
                </a:moveTo>
                <a:lnTo>
                  <a:pt x="10060535" y="0"/>
                </a:lnTo>
                <a:lnTo>
                  <a:pt x="10060535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16736" y="6128709"/>
            <a:ext cx="7304734" cy="7304734"/>
          </a:xfrm>
          <a:custGeom>
            <a:avLst/>
            <a:gdLst/>
            <a:ahLst/>
            <a:cxnLst/>
            <a:rect r="r" b="b" t="t" l="l"/>
            <a:pathLst>
              <a:path h="7304734" w="7304734">
                <a:moveTo>
                  <a:pt x="0" y="0"/>
                </a:moveTo>
                <a:lnTo>
                  <a:pt x="7304734" y="0"/>
                </a:lnTo>
                <a:lnTo>
                  <a:pt x="7304734" y="7304734"/>
                </a:lnTo>
                <a:lnTo>
                  <a:pt x="0" y="7304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773078" y="5610361"/>
            <a:ext cx="10060535" cy="10060535"/>
          </a:xfrm>
          <a:custGeom>
            <a:avLst/>
            <a:gdLst/>
            <a:ahLst/>
            <a:cxnLst/>
            <a:rect r="r" b="b" t="t" l="l"/>
            <a:pathLst>
              <a:path h="10060535" w="10060535">
                <a:moveTo>
                  <a:pt x="0" y="0"/>
                </a:moveTo>
                <a:lnTo>
                  <a:pt x="10060535" y="0"/>
                </a:lnTo>
                <a:lnTo>
                  <a:pt x="10060535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932335" y="191931"/>
            <a:ext cx="1673537" cy="1673537"/>
          </a:xfrm>
          <a:custGeom>
            <a:avLst/>
            <a:gdLst/>
            <a:ahLst/>
            <a:cxnLst/>
            <a:rect r="r" b="b" t="t" l="l"/>
            <a:pathLst>
              <a:path h="1673537" w="1673537">
                <a:moveTo>
                  <a:pt x="0" y="0"/>
                </a:moveTo>
                <a:lnTo>
                  <a:pt x="1673537" y="0"/>
                </a:lnTo>
                <a:lnTo>
                  <a:pt x="1673537" y="1673538"/>
                </a:lnTo>
                <a:lnTo>
                  <a:pt x="0" y="16735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62996" y="716996"/>
            <a:ext cx="6915101" cy="672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9"/>
              </a:lnSpc>
            </a:pPr>
            <a:r>
              <a:rPr lang="en-US" sz="5585" spc="-385">
                <a:solidFill>
                  <a:srgbClr val="12294E"/>
                </a:solidFill>
                <a:latin typeface="Nunito Bold"/>
                <a:ea typeface="Nunito Bold"/>
                <a:cs typeface="Nunito Bold"/>
                <a:sym typeface="Nunito Bold"/>
              </a:rPr>
              <a:t>Project Overview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2996" y="2101469"/>
            <a:ext cx="16142958" cy="2720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4"/>
              </a:lnSpc>
              <a:spcBef>
                <a:spcPct val="0"/>
              </a:spcBef>
            </a:pPr>
          </a:p>
          <a:p>
            <a:pPr algn="l">
              <a:lnSpc>
                <a:spcPts val="5454"/>
              </a:lnSpc>
              <a:spcBef>
                <a:spcPct val="0"/>
              </a:spcBef>
            </a:pPr>
            <a:r>
              <a:rPr lang="en-US" sz="3895" spc="-268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Accurately diagnosing skin cancer is challenging due to the need to distinguish between various types of lesions. Misdiagnosis can lead to treatment delays and negatively impact patient outcomes.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2706" y="1789269"/>
            <a:ext cx="3907840" cy="752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70677" indent="-485339" lvl="1">
              <a:lnSpc>
                <a:spcPts val="6294"/>
              </a:lnSpc>
              <a:buFont typeface="Arial"/>
              <a:buChar char="•"/>
            </a:pPr>
            <a:r>
              <a:rPr lang="en-US" sz="4495" spc="-310" u="sng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Problem 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2706" y="5536286"/>
            <a:ext cx="7040246" cy="752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70677" indent="-485339" lvl="1">
              <a:lnSpc>
                <a:spcPts val="6294"/>
              </a:lnSpc>
              <a:spcBef>
                <a:spcPct val="0"/>
              </a:spcBef>
              <a:buFont typeface="Arial"/>
              <a:buChar char="•"/>
            </a:pPr>
            <a:r>
              <a:rPr lang="en-US" sz="4495" spc="-310" strike="noStrike" u="sng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Why We Choose This Project 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2996" y="6791564"/>
            <a:ext cx="10340914" cy="1348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4"/>
              </a:lnSpc>
              <a:spcBef>
                <a:spcPct val="0"/>
              </a:spcBef>
            </a:pPr>
            <a:r>
              <a:rPr lang="en-US" sz="3895" spc="-268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 chose this project to assist doctors in quickly and accurately diagnosing skin lesions. 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51271" y="-2982324"/>
            <a:ext cx="7304734" cy="7304734"/>
          </a:xfrm>
          <a:custGeom>
            <a:avLst/>
            <a:gdLst/>
            <a:ahLst/>
            <a:cxnLst/>
            <a:rect r="r" b="b" t="t" l="l"/>
            <a:pathLst>
              <a:path h="7304734" w="7304734">
                <a:moveTo>
                  <a:pt x="0" y="0"/>
                </a:moveTo>
                <a:lnTo>
                  <a:pt x="7304734" y="0"/>
                </a:lnTo>
                <a:lnTo>
                  <a:pt x="7304734" y="7304733"/>
                </a:lnTo>
                <a:lnTo>
                  <a:pt x="0" y="7304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01032" y="-5030267"/>
            <a:ext cx="10060535" cy="10060535"/>
          </a:xfrm>
          <a:custGeom>
            <a:avLst/>
            <a:gdLst/>
            <a:ahLst/>
            <a:cxnLst/>
            <a:rect r="r" b="b" t="t" l="l"/>
            <a:pathLst>
              <a:path h="10060535" w="10060535">
                <a:moveTo>
                  <a:pt x="0" y="0"/>
                </a:moveTo>
                <a:lnTo>
                  <a:pt x="10060535" y="0"/>
                </a:lnTo>
                <a:lnTo>
                  <a:pt x="10060535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16736" y="6128709"/>
            <a:ext cx="7304734" cy="7304734"/>
          </a:xfrm>
          <a:custGeom>
            <a:avLst/>
            <a:gdLst/>
            <a:ahLst/>
            <a:cxnLst/>
            <a:rect r="r" b="b" t="t" l="l"/>
            <a:pathLst>
              <a:path h="7304734" w="7304734">
                <a:moveTo>
                  <a:pt x="0" y="0"/>
                </a:moveTo>
                <a:lnTo>
                  <a:pt x="7304734" y="0"/>
                </a:lnTo>
                <a:lnTo>
                  <a:pt x="7304734" y="7304734"/>
                </a:lnTo>
                <a:lnTo>
                  <a:pt x="0" y="7304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178707" y="3308264"/>
            <a:ext cx="3485157" cy="348515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F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2773078" y="5610361"/>
            <a:ext cx="10060535" cy="10060535"/>
          </a:xfrm>
          <a:custGeom>
            <a:avLst/>
            <a:gdLst/>
            <a:ahLst/>
            <a:cxnLst/>
            <a:rect r="r" b="b" t="t" l="l"/>
            <a:pathLst>
              <a:path h="10060535" w="10060535">
                <a:moveTo>
                  <a:pt x="0" y="0"/>
                </a:moveTo>
                <a:lnTo>
                  <a:pt x="10060535" y="0"/>
                </a:lnTo>
                <a:lnTo>
                  <a:pt x="10060535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 rot="0">
            <a:off x="5463522" y="6080024"/>
            <a:ext cx="915527" cy="0"/>
          </a:xfrm>
          <a:prstGeom prst="line">
            <a:avLst/>
          </a:prstGeom>
          <a:ln cap="rnd" w="180975">
            <a:solidFill>
              <a:srgbClr val="12294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2711104" y="2770165"/>
            <a:ext cx="1447072" cy="1447072"/>
          </a:xfrm>
          <a:custGeom>
            <a:avLst/>
            <a:gdLst/>
            <a:ahLst/>
            <a:cxnLst/>
            <a:rect r="r" b="b" t="t" l="l"/>
            <a:pathLst>
              <a:path h="1447072" w="1447072">
                <a:moveTo>
                  <a:pt x="0" y="0"/>
                </a:moveTo>
                <a:lnTo>
                  <a:pt x="1447072" y="0"/>
                </a:lnTo>
                <a:lnTo>
                  <a:pt x="1447072" y="1447071"/>
                </a:lnTo>
                <a:lnTo>
                  <a:pt x="0" y="14470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092491" y="7394173"/>
            <a:ext cx="486389" cy="374077"/>
          </a:xfrm>
          <a:custGeom>
            <a:avLst/>
            <a:gdLst/>
            <a:ahLst/>
            <a:cxnLst/>
            <a:rect r="r" b="b" t="t" l="l"/>
            <a:pathLst>
              <a:path h="374077" w="486389">
                <a:moveTo>
                  <a:pt x="0" y="0"/>
                </a:moveTo>
                <a:lnTo>
                  <a:pt x="486389" y="0"/>
                </a:lnTo>
                <a:lnTo>
                  <a:pt x="486389" y="374078"/>
                </a:lnTo>
                <a:lnTo>
                  <a:pt x="0" y="3740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425616" y="7298022"/>
            <a:ext cx="478016" cy="478016"/>
          </a:xfrm>
          <a:custGeom>
            <a:avLst/>
            <a:gdLst/>
            <a:ahLst/>
            <a:cxnLst/>
            <a:rect r="r" b="b" t="t" l="l"/>
            <a:pathLst>
              <a:path h="478016" w="478016">
                <a:moveTo>
                  <a:pt x="0" y="0"/>
                </a:moveTo>
                <a:lnTo>
                  <a:pt x="478016" y="0"/>
                </a:lnTo>
                <a:lnTo>
                  <a:pt x="478016" y="478015"/>
                </a:lnTo>
                <a:lnTo>
                  <a:pt x="0" y="4780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342471" y="4560136"/>
            <a:ext cx="7916671" cy="1324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66"/>
              </a:lnSpc>
            </a:pPr>
            <a:r>
              <a:rPr lang="en-US" sz="10995" spc="-758">
                <a:solidFill>
                  <a:srgbClr val="12294E"/>
                </a:solidFill>
                <a:latin typeface="Nunito Bold"/>
                <a:ea typeface="Nunito Bold"/>
                <a:cs typeface="Nunito Bold"/>
                <a:sym typeface="Nunito Bold"/>
              </a:rPr>
              <a:t>THANK YOU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838976" y="7412322"/>
            <a:ext cx="5329465" cy="452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5"/>
              </a:lnSpc>
            </a:pPr>
            <a:r>
              <a:rPr lang="en-US" sz="3741" spc="-258">
                <a:solidFill>
                  <a:srgbClr val="12294E"/>
                </a:solidFill>
                <a:latin typeface="Nunito"/>
                <a:ea typeface="Nunito"/>
                <a:cs typeface="Nunito"/>
                <a:sym typeface="Nunito"/>
              </a:rPr>
              <a:t>hello@reallygreatsite.com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60807" y="7323957"/>
            <a:ext cx="5070493" cy="452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5"/>
              </a:lnSpc>
            </a:pPr>
            <a:r>
              <a:rPr lang="en-US" sz="3741" spc="-258">
                <a:solidFill>
                  <a:srgbClr val="12294E"/>
                </a:solidFill>
                <a:latin typeface="Nunito"/>
                <a:ea typeface="Nunito"/>
                <a:cs typeface="Nunito"/>
                <a:sym typeface="Nunito"/>
              </a:rPr>
              <a:t>www.reallygreatsite.com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98296" y="-2409370"/>
            <a:ext cx="7304734" cy="7304734"/>
          </a:xfrm>
          <a:custGeom>
            <a:avLst/>
            <a:gdLst/>
            <a:ahLst/>
            <a:cxnLst/>
            <a:rect r="r" b="b" t="t" l="l"/>
            <a:pathLst>
              <a:path h="7304734" w="7304734">
                <a:moveTo>
                  <a:pt x="0" y="0"/>
                </a:moveTo>
                <a:lnTo>
                  <a:pt x="7304734" y="0"/>
                </a:lnTo>
                <a:lnTo>
                  <a:pt x="7304734" y="7304734"/>
                </a:lnTo>
                <a:lnTo>
                  <a:pt x="0" y="7304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39955" y="6303446"/>
            <a:ext cx="7304734" cy="7304734"/>
          </a:xfrm>
          <a:custGeom>
            <a:avLst/>
            <a:gdLst/>
            <a:ahLst/>
            <a:cxnLst/>
            <a:rect r="r" b="b" t="t" l="l"/>
            <a:pathLst>
              <a:path h="7304734" w="7304734">
                <a:moveTo>
                  <a:pt x="0" y="0"/>
                </a:moveTo>
                <a:lnTo>
                  <a:pt x="7304734" y="0"/>
                </a:lnTo>
                <a:lnTo>
                  <a:pt x="7304734" y="7304734"/>
                </a:lnTo>
                <a:lnTo>
                  <a:pt x="0" y="7304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01032" y="-5030267"/>
            <a:ext cx="10060535" cy="10060535"/>
          </a:xfrm>
          <a:custGeom>
            <a:avLst/>
            <a:gdLst/>
            <a:ahLst/>
            <a:cxnLst/>
            <a:rect r="r" b="b" t="t" l="l"/>
            <a:pathLst>
              <a:path h="10060535" w="10060535">
                <a:moveTo>
                  <a:pt x="0" y="0"/>
                </a:moveTo>
                <a:lnTo>
                  <a:pt x="10060535" y="0"/>
                </a:lnTo>
                <a:lnTo>
                  <a:pt x="10060535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695185" y="7767759"/>
            <a:ext cx="10060535" cy="10060535"/>
          </a:xfrm>
          <a:custGeom>
            <a:avLst/>
            <a:gdLst/>
            <a:ahLst/>
            <a:cxnLst/>
            <a:rect r="r" b="b" t="t" l="l"/>
            <a:pathLst>
              <a:path h="10060535" w="10060535">
                <a:moveTo>
                  <a:pt x="0" y="0"/>
                </a:moveTo>
                <a:lnTo>
                  <a:pt x="10060535" y="0"/>
                </a:lnTo>
                <a:lnTo>
                  <a:pt x="10060535" y="10060535"/>
                </a:lnTo>
                <a:lnTo>
                  <a:pt x="0" y="100605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449009" y="703817"/>
            <a:ext cx="3608246" cy="3608231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6666" t="0" r="-16666" b="0"/>
              </a:stretch>
            </a:blipFill>
            <a:ln w="762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2082073" y="6404772"/>
            <a:ext cx="3608246" cy="3608231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6747" t="0" r="-16747" b="0"/>
              </a:stretch>
            </a:blipFill>
            <a:ln w="762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4250640" y="4600656"/>
            <a:ext cx="3608246" cy="3608231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16747" t="0" r="-16747" b="0"/>
              </a:stretch>
            </a:blipFill>
            <a:ln w="762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1888888" y="2299381"/>
            <a:ext cx="3608246" cy="3608231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-16747" t="0" r="-16747" b="0"/>
              </a:stretch>
            </a:blipFill>
            <a:ln w="7620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-449306" y="429561"/>
            <a:ext cx="14898315" cy="813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14"/>
              </a:lnSpc>
              <a:spcBef>
                <a:spcPct val="0"/>
              </a:spcBef>
            </a:pPr>
            <a:r>
              <a:rPr lang="en-US" b="true" sz="4724" spc="-326" strike="noStrike" u="none">
                <a:solidFill>
                  <a:srgbClr val="12294E"/>
                </a:solidFill>
                <a:latin typeface="Nunito Bold Bold"/>
                <a:ea typeface="Nunito Bold Bold"/>
                <a:cs typeface="Nunito Bold Bold"/>
                <a:sym typeface="Nunito Bold Bold"/>
              </a:rPr>
              <a:t>Dataset Overview: Skin Cancer MNIST: HAM10000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7213" y="1320762"/>
            <a:ext cx="13190523" cy="5126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9981" indent="-404991" lvl="1">
              <a:lnSpc>
                <a:spcPts val="5252"/>
              </a:lnSpc>
              <a:buFont typeface="Arial"/>
              <a:buChar char="•"/>
            </a:pPr>
            <a:r>
              <a:rPr lang="en-US" sz="3751" spc="-258" strike="noStrike" u="none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HAM10000: Human Against Machine with 10,000 Dermatoscopic Images.  </a:t>
            </a:r>
          </a:p>
          <a:p>
            <a:pPr algn="l" marL="809983" indent="-404991" lvl="1">
              <a:lnSpc>
                <a:spcPts val="5252"/>
              </a:lnSpc>
              <a:buFont typeface="Arial"/>
              <a:buChar char="•"/>
            </a:pPr>
            <a:r>
              <a:rPr lang="en-US" sz="3751" spc="-258" strike="noStrike" u="none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dataset consists of images and associated with csv text file . We use these modalities together in a multi-class classification model  . </a:t>
            </a:r>
          </a:p>
          <a:p>
            <a:pPr algn="l">
              <a:lnSpc>
                <a:spcPts val="4972"/>
              </a:lnSpc>
            </a:pPr>
          </a:p>
          <a:p>
            <a:pPr algn="l" marL="0" indent="0" lvl="0">
              <a:lnSpc>
                <a:spcPts val="4972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972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972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972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532118" y="3800517"/>
            <a:ext cx="10356769" cy="6486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92"/>
              </a:lnSpc>
            </a:pPr>
            <a:r>
              <a:rPr lang="en-US" sz="3851" spc="-265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-l</a:t>
            </a:r>
            <a:r>
              <a:rPr lang="en-US" sz="3851" spc="-265" strike="noStrike" u="none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esion_id : A unique identifier for each lesion.</a:t>
            </a:r>
          </a:p>
          <a:p>
            <a:pPr algn="l">
              <a:lnSpc>
                <a:spcPts val="5112"/>
              </a:lnSpc>
            </a:pPr>
            <a:r>
              <a:rPr lang="en-US" sz="3651" spc="-251" strike="noStrike" u="none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-image_id : The corresponding ID for each image in the dataset.</a:t>
            </a:r>
          </a:p>
          <a:p>
            <a:pPr algn="l">
              <a:lnSpc>
                <a:spcPts val="5112"/>
              </a:lnSpc>
            </a:pPr>
            <a:r>
              <a:rPr lang="en-US" sz="3651" spc="-251" strike="noStrike" u="none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-dx : The diagnosis label for the lesion (e.g., bkl, nv, mel, etc.).</a:t>
            </a:r>
          </a:p>
          <a:p>
            <a:pPr algn="l">
              <a:lnSpc>
                <a:spcPts val="5112"/>
              </a:lnSpc>
            </a:pPr>
            <a:r>
              <a:rPr lang="en-US" sz="3651" spc="-251" strike="noStrike" u="none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</a:t>
            </a:r>
            <a:r>
              <a:rPr lang="en-US" sz="3651" spc="-251" strike="noStrike" u="none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dx_type : The method used to confirm the diagnosis (e.g.,histopathology, follow-up).</a:t>
            </a:r>
          </a:p>
          <a:p>
            <a:pPr algn="l">
              <a:lnSpc>
                <a:spcPts val="5112"/>
              </a:lnSpc>
            </a:pPr>
            <a:r>
              <a:rPr lang="en-US" sz="3651" spc="-251" strike="noStrike" u="none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</a:t>
            </a:r>
            <a:r>
              <a:rPr lang="en-US" sz="3651" spc="-251" strike="noStrike" u="none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age : The age of the patient.</a:t>
            </a:r>
          </a:p>
          <a:p>
            <a:pPr algn="l">
              <a:lnSpc>
                <a:spcPts val="5112"/>
              </a:lnSpc>
            </a:pPr>
            <a:r>
              <a:rPr lang="en-US" sz="3651" spc="-251" strike="noStrike" u="none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-sex : The gender of the patient (male or female).</a:t>
            </a:r>
          </a:p>
          <a:p>
            <a:pPr algn="l">
              <a:lnSpc>
                <a:spcPts val="5112"/>
              </a:lnSpc>
            </a:pPr>
            <a:r>
              <a:rPr lang="en-US" sz="3651" spc="-251" strike="noStrike" u="none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-localization : The anatomical location of the lesion on the body (e.g., scalp, back, etc.).</a:t>
            </a:r>
          </a:p>
          <a:p>
            <a:pPr algn="l">
              <a:lnSpc>
                <a:spcPts val="5112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97688" y="3244798"/>
            <a:ext cx="8404146" cy="654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1571" indent="-415785" lvl="1">
              <a:lnSpc>
                <a:spcPts val="5392"/>
              </a:lnSpc>
              <a:buFont typeface="Arial"/>
              <a:buChar char="•"/>
            </a:pPr>
            <a:r>
              <a:rPr lang="en-US" sz="3851" spc="-265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</a:t>
            </a:r>
            <a:r>
              <a:rPr lang="en-US" sz="3851" spc="-265" strike="noStrike" u="none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dataset contains the following columns: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98296" y="-2409370"/>
            <a:ext cx="7304734" cy="7304734"/>
          </a:xfrm>
          <a:custGeom>
            <a:avLst/>
            <a:gdLst/>
            <a:ahLst/>
            <a:cxnLst/>
            <a:rect r="r" b="b" t="t" l="l"/>
            <a:pathLst>
              <a:path h="7304734" w="7304734">
                <a:moveTo>
                  <a:pt x="0" y="0"/>
                </a:moveTo>
                <a:lnTo>
                  <a:pt x="7304734" y="0"/>
                </a:lnTo>
                <a:lnTo>
                  <a:pt x="7304734" y="7304734"/>
                </a:lnTo>
                <a:lnTo>
                  <a:pt x="0" y="7304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39955" y="6303446"/>
            <a:ext cx="7304734" cy="7304734"/>
          </a:xfrm>
          <a:custGeom>
            <a:avLst/>
            <a:gdLst/>
            <a:ahLst/>
            <a:cxnLst/>
            <a:rect r="r" b="b" t="t" l="l"/>
            <a:pathLst>
              <a:path h="7304734" w="7304734">
                <a:moveTo>
                  <a:pt x="0" y="0"/>
                </a:moveTo>
                <a:lnTo>
                  <a:pt x="7304734" y="0"/>
                </a:lnTo>
                <a:lnTo>
                  <a:pt x="7304734" y="7304734"/>
                </a:lnTo>
                <a:lnTo>
                  <a:pt x="0" y="7304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01032" y="-5030267"/>
            <a:ext cx="10060535" cy="10060535"/>
          </a:xfrm>
          <a:custGeom>
            <a:avLst/>
            <a:gdLst/>
            <a:ahLst/>
            <a:cxnLst/>
            <a:rect r="r" b="b" t="t" l="l"/>
            <a:pathLst>
              <a:path h="10060535" w="10060535">
                <a:moveTo>
                  <a:pt x="0" y="0"/>
                </a:moveTo>
                <a:lnTo>
                  <a:pt x="10060535" y="0"/>
                </a:lnTo>
                <a:lnTo>
                  <a:pt x="10060535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001567" y="6404772"/>
            <a:ext cx="10060535" cy="10060535"/>
          </a:xfrm>
          <a:custGeom>
            <a:avLst/>
            <a:gdLst/>
            <a:ahLst/>
            <a:cxnLst/>
            <a:rect r="r" b="b" t="t" l="l"/>
            <a:pathLst>
              <a:path h="10060535" w="10060535">
                <a:moveTo>
                  <a:pt x="0" y="0"/>
                </a:moveTo>
                <a:lnTo>
                  <a:pt x="10060534" y="0"/>
                </a:lnTo>
                <a:lnTo>
                  <a:pt x="10060534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449009" y="703817"/>
            <a:ext cx="3608246" cy="3608231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6666" t="0" r="-16666" b="0"/>
              </a:stretch>
            </a:blipFill>
            <a:ln w="762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2082073" y="6404772"/>
            <a:ext cx="3608246" cy="3608231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6747" t="0" r="-16747" b="0"/>
              </a:stretch>
            </a:blipFill>
            <a:ln w="762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4250640" y="4600656"/>
            <a:ext cx="3608246" cy="3608231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16747" t="0" r="-16747" b="0"/>
              </a:stretch>
            </a:blipFill>
            <a:ln w="762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1888888" y="2299381"/>
            <a:ext cx="3608246" cy="3608231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-16747" t="0" r="-16747" b="0"/>
              </a:stretch>
            </a:blipFill>
            <a:ln w="7620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-357787" y="574357"/>
            <a:ext cx="14994646" cy="813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14"/>
              </a:lnSpc>
              <a:spcBef>
                <a:spcPct val="0"/>
              </a:spcBef>
            </a:pPr>
            <a:r>
              <a:rPr lang="en-US" b="true" sz="4724" spc="-326" strike="noStrike" u="none">
                <a:solidFill>
                  <a:srgbClr val="12294E"/>
                </a:solidFill>
                <a:latin typeface="Nunito Bold Bold"/>
                <a:ea typeface="Nunito Bold Bold"/>
                <a:cs typeface="Nunito Bold Bold"/>
                <a:sym typeface="Nunito Bold Bold"/>
              </a:rPr>
              <a:t>Dataset Overview: Skin Cancer MNIST: HAM10000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7352" y="1723728"/>
            <a:ext cx="10013680" cy="1482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7929" indent="-458964" lvl="1">
              <a:lnSpc>
                <a:spcPts val="5952"/>
              </a:lnSpc>
              <a:buFont typeface="Arial"/>
              <a:buChar char="•"/>
            </a:pPr>
            <a:r>
              <a:rPr lang="en-US" sz="4251" spc="-293" strike="noStrike" u="none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dataset contains labeled skin lesion images for 7 different classes 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35083" y="3130212"/>
            <a:ext cx="7781187" cy="561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599"/>
              </a:lnSpc>
              <a:spcBef>
                <a:spcPct val="0"/>
              </a:spcBef>
            </a:pPr>
            <a:r>
              <a:rPr lang="en-US" sz="3999" spc="-275" strike="noStrike" u="none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-bkl (Benign Keratosis-like lesions)</a:t>
            </a:r>
          </a:p>
          <a:p>
            <a:pPr algn="l" marL="0" indent="0" lvl="1">
              <a:lnSpc>
                <a:spcPts val="5599"/>
              </a:lnSpc>
              <a:spcBef>
                <a:spcPct val="0"/>
              </a:spcBef>
            </a:pPr>
            <a:r>
              <a:rPr lang="en-US" sz="3999" spc="-275" strike="noStrike" u="none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-nv (Melanocytic Nevi)</a:t>
            </a:r>
          </a:p>
          <a:p>
            <a:pPr algn="l" marL="0" indent="0" lvl="1">
              <a:lnSpc>
                <a:spcPts val="5599"/>
              </a:lnSpc>
              <a:spcBef>
                <a:spcPct val="0"/>
              </a:spcBef>
            </a:pPr>
            <a:r>
              <a:rPr lang="en-US" sz="3999" spc="-275" strike="noStrike" u="none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-df (Dermatofibroma)</a:t>
            </a:r>
          </a:p>
          <a:p>
            <a:pPr algn="l" marL="0" indent="0" lvl="1">
              <a:lnSpc>
                <a:spcPts val="5599"/>
              </a:lnSpc>
              <a:spcBef>
                <a:spcPct val="0"/>
              </a:spcBef>
            </a:pPr>
            <a:r>
              <a:rPr lang="en-US" sz="3999" spc="-275" strike="noStrike" u="none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-mel (Melanoma)</a:t>
            </a:r>
          </a:p>
          <a:p>
            <a:pPr algn="l" marL="0" indent="0" lvl="1">
              <a:lnSpc>
                <a:spcPts val="5599"/>
              </a:lnSpc>
              <a:spcBef>
                <a:spcPct val="0"/>
              </a:spcBef>
            </a:pPr>
            <a:r>
              <a:rPr lang="en-US" sz="3999" spc="-275" strike="noStrike" u="none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-vasc (Vascular Lesions)</a:t>
            </a:r>
          </a:p>
          <a:p>
            <a:pPr algn="l" marL="0" indent="0" lvl="1">
              <a:lnSpc>
                <a:spcPts val="5599"/>
              </a:lnSpc>
              <a:spcBef>
                <a:spcPct val="0"/>
              </a:spcBef>
            </a:pPr>
            <a:r>
              <a:rPr lang="en-US" sz="3999" spc="-275" strike="noStrike" u="none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-bcc (Basal Cell Carcinoma)</a:t>
            </a:r>
          </a:p>
          <a:p>
            <a:pPr algn="l" marL="0" indent="0" lvl="1">
              <a:lnSpc>
                <a:spcPts val="5599"/>
              </a:lnSpc>
              <a:spcBef>
                <a:spcPct val="0"/>
              </a:spcBef>
            </a:pPr>
            <a:r>
              <a:rPr lang="en-US" sz="3999" spc="-275" strike="noStrike" u="none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-akiec (Actinic Keratoses and Intraepithelial Carcinoma)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9911" y="2981399"/>
            <a:ext cx="6882383" cy="5230611"/>
          </a:xfrm>
          <a:custGeom>
            <a:avLst/>
            <a:gdLst/>
            <a:ahLst/>
            <a:cxnLst/>
            <a:rect r="r" b="b" t="t" l="l"/>
            <a:pathLst>
              <a:path h="5230611" w="6882383">
                <a:moveTo>
                  <a:pt x="0" y="0"/>
                </a:moveTo>
                <a:lnTo>
                  <a:pt x="6882383" y="0"/>
                </a:lnTo>
                <a:lnTo>
                  <a:pt x="6882383" y="5230611"/>
                </a:lnTo>
                <a:lnTo>
                  <a:pt x="0" y="52306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05091" y="933450"/>
            <a:ext cx="1060977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Essential Phases of the Workflow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68789" y="7367357"/>
            <a:ext cx="6882383" cy="844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4"/>
              </a:lnSpc>
              <a:spcBef>
                <a:spcPct val="0"/>
              </a:spcBef>
            </a:pPr>
            <a:r>
              <a:rPr lang="en-US" sz="4995" spc="-344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Evaluation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68789" y="5902908"/>
            <a:ext cx="6882383" cy="844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4"/>
              </a:lnSpc>
              <a:spcBef>
                <a:spcPct val="0"/>
              </a:spcBef>
            </a:pPr>
            <a:r>
              <a:rPr lang="en-US" sz="4995" spc="-344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 Architecture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68789" y="3064453"/>
            <a:ext cx="6882383" cy="844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4"/>
              </a:lnSpc>
              <a:spcBef>
                <a:spcPct val="0"/>
              </a:spcBef>
            </a:pPr>
            <a:r>
              <a:rPr lang="en-US" sz="4995" spc="-344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</a:t>
            </a:r>
            <a:r>
              <a:rPr lang="en-US" sz="4995" spc="-344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isualization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68789" y="4483680"/>
            <a:ext cx="6882383" cy="844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4"/>
              </a:lnSpc>
              <a:spcBef>
                <a:spcPct val="0"/>
              </a:spcBef>
            </a:pPr>
            <a:r>
              <a:rPr lang="en-US" sz="4995" spc="-344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PreProcessing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87825" y="1028700"/>
            <a:ext cx="8325489" cy="7712350"/>
            <a:chOff x="0" y="0"/>
            <a:chExt cx="87741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77418" cy="812800"/>
            </a:xfrm>
            <a:custGeom>
              <a:avLst/>
              <a:gdLst/>
              <a:ahLst/>
              <a:cxnLst/>
              <a:rect r="r" b="b" t="t" l="l"/>
              <a:pathLst>
                <a:path h="812800" w="877418">
                  <a:moveTo>
                    <a:pt x="438709" y="0"/>
                  </a:moveTo>
                  <a:cubicBezTo>
                    <a:pt x="196417" y="0"/>
                    <a:pt x="0" y="181951"/>
                    <a:pt x="0" y="406400"/>
                  </a:cubicBezTo>
                  <a:cubicBezTo>
                    <a:pt x="0" y="630849"/>
                    <a:pt x="196417" y="812800"/>
                    <a:pt x="438709" y="812800"/>
                  </a:cubicBezTo>
                  <a:cubicBezTo>
                    <a:pt x="681002" y="812800"/>
                    <a:pt x="877418" y="630849"/>
                    <a:pt x="877418" y="406400"/>
                  </a:cubicBezTo>
                  <a:cubicBezTo>
                    <a:pt x="877418" y="181951"/>
                    <a:pt x="681002" y="0"/>
                    <a:pt x="4387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2258" y="-95250"/>
              <a:ext cx="712902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179"/>
                </a:lnSpc>
              </a:pPr>
              <a:r>
                <a:rPr lang="en-US" sz="8699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Visualization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003761" y="1438067"/>
            <a:ext cx="6893617" cy="6893617"/>
          </a:xfrm>
          <a:custGeom>
            <a:avLst/>
            <a:gdLst/>
            <a:ahLst/>
            <a:cxnLst/>
            <a:rect r="r" b="b" t="t" l="l"/>
            <a:pathLst>
              <a:path h="6893617" w="6893617">
                <a:moveTo>
                  <a:pt x="0" y="0"/>
                </a:moveTo>
                <a:lnTo>
                  <a:pt x="6893617" y="0"/>
                </a:lnTo>
                <a:lnTo>
                  <a:pt x="6893617" y="6893617"/>
                </a:lnTo>
                <a:lnTo>
                  <a:pt x="0" y="6893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46607" y="-430540"/>
            <a:ext cx="1673537" cy="1673537"/>
          </a:xfrm>
          <a:custGeom>
            <a:avLst/>
            <a:gdLst/>
            <a:ahLst/>
            <a:cxnLst/>
            <a:rect r="r" b="b" t="t" l="l"/>
            <a:pathLst>
              <a:path h="1673537" w="1673537">
                <a:moveTo>
                  <a:pt x="0" y="0"/>
                </a:moveTo>
                <a:lnTo>
                  <a:pt x="1673537" y="0"/>
                </a:lnTo>
                <a:lnTo>
                  <a:pt x="1673537" y="1673537"/>
                </a:lnTo>
                <a:lnTo>
                  <a:pt x="0" y="1673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98296" y="-2409370"/>
            <a:ext cx="7304734" cy="7304734"/>
          </a:xfrm>
          <a:custGeom>
            <a:avLst/>
            <a:gdLst/>
            <a:ahLst/>
            <a:cxnLst/>
            <a:rect r="r" b="b" t="t" l="l"/>
            <a:pathLst>
              <a:path h="7304734" w="7304734">
                <a:moveTo>
                  <a:pt x="0" y="0"/>
                </a:moveTo>
                <a:lnTo>
                  <a:pt x="7304734" y="0"/>
                </a:lnTo>
                <a:lnTo>
                  <a:pt x="7304734" y="7304734"/>
                </a:lnTo>
                <a:lnTo>
                  <a:pt x="0" y="7304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71801" y="3821379"/>
            <a:ext cx="9711575" cy="6317961"/>
          </a:xfrm>
          <a:custGeom>
            <a:avLst/>
            <a:gdLst/>
            <a:ahLst/>
            <a:cxnLst/>
            <a:rect r="r" b="b" t="t" l="l"/>
            <a:pathLst>
              <a:path h="6317961" w="9711575">
                <a:moveTo>
                  <a:pt x="0" y="0"/>
                </a:moveTo>
                <a:lnTo>
                  <a:pt x="9711575" y="0"/>
                </a:lnTo>
                <a:lnTo>
                  <a:pt x="9711575" y="6317961"/>
                </a:lnTo>
                <a:lnTo>
                  <a:pt x="0" y="63179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69" t="0" r="-1069" b="0"/>
            </a:stretch>
          </a:blipFill>
          <a:ln w="47625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5" id="5"/>
          <p:cNvSpPr txBox="true"/>
          <p:nvPr/>
        </p:nvSpPr>
        <p:spPr>
          <a:xfrm rot="0">
            <a:off x="9139238" y="4871987"/>
            <a:ext cx="9525" cy="495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4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754071" y="778314"/>
            <a:ext cx="7824528" cy="672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9"/>
              </a:lnSpc>
            </a:pPr>
            <a:r>
              <a:rPr lang="en-US" sz="5585" spc="-385">
                <a:solidFill>
                  <a:srgbClr val="12294E"/>
                </a:solidFill>
                <a:latin typeface="Nunito Bold"/>
                <a:ea typeface="Nunito Bold"/>
                <a:cs typeface="Nunito Bold"/>
                <a:sym typeface="Nunito Bold"/>
              </a:rPr>
              <a:t>visualization of data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54071" y="1763192"/>
            <a:ext cx="15631930" cy="2436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51"/>
              </a:lnSpc>
            </a:pPr>
            <a:r>
              <a:rPr lang="en-US" sz="4199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At first ,</a:t>
            </a:r>
            <a:r>
              <a:rPr lang="en-US" sz="4199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 visualized relationships representing the distribution of various dataset features, such as :</a:t>
            </a:r>
          </a:p>
          <a:p>
            <a:pPr algn="l">
              <a:lnSpc>
                <a:spcPts val="6551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72356" y="3745179"/>
            <a:ext cx="6972374" cy="4203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2730" indent="-431365" lvl="1">
              <a:lnSpc>
                <a:spcPts val="5594"/>
              </a:lnSpc>
              <a:buFont typeface="Arial"/>
              <a:buChar char="•"/>
            </a:pPr>
            <a:r>
              <a:rPr lang="en-US" sz="3995" spc="-275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lesion types count using bar chart .  </a:t>
            </a:r>
          </a:p>
          <a:p>
            <a:pPr algn="l" marL="862730" indent="-431365" lvl="1">
              <a:lnSpc>
                <a:spcPts val="5594"/>
              </a:lnSpc>
              <a:buFont typeface="Arial"/>
              <a:buChar char="•"/>
            </a:pPr>
            <a:r>
              <a:rPr lang="en-US" sz="3995" spc="-275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lesion locations count using  horizontal bar chart  . </a:t>
            </a:r>
          </a:p>
          <a:p>
            <a:pPr algn="l" marL="862730" indent="-431365" lvl="1">
              <a:lnSpc>
                <a:spcPts val="5594"/>
              </a:lnSpc>
              <a:buFont typeface="Arial"/>
              <a:buChar char="•"/>
            </a:pPr>
            <a:r>
              <a:rPr lang="en-US" sz="3995" spc="-275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gender  count using pie chart .</a:t>
            </a:r>
          </a:p>
          <a:p>
            <a:pPr algn="l" marL="862730" indent="-431365" lvl="1">
              <a:lnSpc>
                <a:spcPts val="5594"/>
              </a:lnSpc>
              <a:buFont typeface="Arial"/>
              <a:buChar char="•"/>
            </a:pPr>
            <a:r>
              <a:rPr lang="en-US" sz="3995" spc="-275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age  distribution using  histogram and  density curve 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46607" y="-430540"/>
            <a:ext cx="1673537" cy="1673537"/>
          </a:xfrm>
          <a:custGeom>
            <a:avLst/>
            <a:gdLst/>
            <a:ahLst/>
            <a:cxnLst/>
            <a:rect r="r" b="b" t="t" l="l"/>
            <a:pathLst>
              <a:path h="1673537" w="1673537">
                <a:moveTo>
                  <a:pt x="0" y="0"/>
                </a:moveTo>
                <a:lnTo>
                  <a:pt x="1673537" y="0"/>
                </a:lnTo>
                <a:lnTo>
                  <a:pt x="1673537" y="1673537"/>
                </a:lnTo>
                <a:lnTo>
                  <a:pt x="0" y="1673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23667" y="-2946291"/>
            <a:ext cx="7304734" cy="7304734"/>
          </a:xfrm>
          <a:custGeom>
            <a:avLst/>
            <a:gdLst/>
            <a:ahLst/>
            <a:cxnLst/>
            <a:rect r="r" b="b" t="t" l="l"/>
            <a:pathLst>
              <a:path h="7304734" w="7304734">
                <a:moveTo>
                  <a:pt x="0" y="0"/>
                </a:moveTo>
                <a:lnTo>
                  <a:pt x="7304734" y="0"/>
                </a:lnTo>
                <a:lnTo>
                  <a:pt x="7304734" y="7304734"/>
                </a:lnTo>
                <a:lnTo>
                  <a:pt x="0" y="7304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24018" y="3654842"/>
            <a:ext cx="9578949" cy="6150881"/>
          </a:xfrm>
          <a:custGeom>
            <a:avLst/>
            <a:gdLst/>
            <a:ahLst/>
            <a:cxnLst/>
            <a:rect r="r" b="b" t="t" l="l"/>
            <a:pathLst>
              <a:path h="6150881" w="9578949">
                <a:moveTo>
                  <a:pt x="0" y="0"/>
                </a:moveTo>
                <a:lnTo>
                  <a:pt x="9578949" y="0"/>
                </a:lnTo>
                <a:lnTo>
                  <a:pt x="9578949" y="6150882"/>
                </a:lnTo>
                <a:lnTo>
                  <a:pt x="0" y="61508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47625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5" id="5"/>
          <p:cNvSpPr txBox="true"/>
          <p:nvPr/>
        </p:nvSpPr>
        <p:spPr>
          <a:xfrm rot="0">
            <a:off x="272506" y="952500"/>
            <a:ext cx="16072247" cy="1455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4"/>
              </a:lnSpc>
              <a:spcBef>
                <a:spcPct val="0"/>
              </a:spcBef>
            </a:pPr>
            <a:r>
              <a:rPr lang="en-US" sz="4195" spc="-289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Next, we explored relationships between various features to uncover patterns, such as:</a:t>
            </a:r>
          </a:p>
          <a:p>
            <a:pPr algn="l">
              <a:lnSpc>
                <a:spcPts val="5874"/>
              </a:lnSpc>
              <a:spcBef>
                <a:spcPct val="0"/>
              </a:spcBef>
            </a:pPr>
            <a:r>
              <a:rPr lang="en-US" sz="4195" spc="-289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2506" y="1815153"/>
            <a:ext cx="10575608" cy="491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2730" indent="-431365" lvl="1">
              <a:lnSpc>
                <a:spcPts val="6593"/>
              </a:lnSpc>
              <a:buFont typeface="Arial"/>
              <a:buChar char="•"/>
            </a:pPr>
            <a:r>
              <a:rPr lang="en-US" sz="3995" spc="-275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how age varies across lesion types using poxplot</a:t>
            </a:r>
          </a:p>
          <a:p>
            <a:pPr algn="l" marL="862730" indent="-431365" lvl="1">
              <a:lnSpc>
                <a:spcPts val="6593"/>
              </a:lnSpc>
              <a:buFont typeface="Arial"/>
              <a:buChar char="•"/>
            </a:pPr>
            <a:r>
              <a:rPr lang="en-US" sz="3995" spc="-275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gender distribution for each diagnosis using  countplot </a:t>
            </a:r>
          </a:p>
          <a:p>
            <a:pPr algn="l" marL="862730" indent="-431365" lvl="1">
              <a:lnSpc>
                <a:spcPts val="6593"/>
              </a:lnSpc>
              <a:buFont typeface="Arial"/>
              <a:buChar char="•"/>
            </a:pPr>
            <a:r>
              <a:rPr lang="en-US" sz="3995" spc="-275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lesion localization trends using</a:t>
            </a:r>
          </a:p>
          <a:p>
            <a:pPr algn="l">
              <a:lnSpc>
                <a:spcPts val="6593"/>
              </a:lnSpc>
            </a:pPr>
            <a:r>
              <a:rPr lang="en-US" sz="3995" spc="-275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  heatmap .</a:t>
            </a:r>
          </a:p>
          <a:p>
            <a:pPr algn="l" marL="862730" indent="-431365" lvl="1">
              <a:lnSpc>
                <a:spcPts val="6593"/>
              </a:lnSpc>
              <a:buFont typeface="Arial"/>
              <a:buChar char="•"/>
            </a:pPr>
            <a:r>
              <a:rPr lang="en-US" sz="3995" spc="-275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diagnostic methods used for each</a:t>
            </a:r>
          </a:p>
          <a:p>
            <a:pPr algn="l">
              <a:lnSpc>
                <a:spcPts val="6593"/>
              </a:lnSpc>
            </a:pPr>
            <a:r>
              <a:rPr lang="en-US" sz="3995" spc="-275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 lesion type using  grouped bar chart.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DAGafM4APl4</dc:identifier>
  <dcterms:modified xsi:type="dcterms:W3CDTF">2011-08-01T06:04:30Z</dcterms:modified>
  <cp:revision>1</cp:revision>
  <dc:title>Older Adults Medical &amp; Health Screenings</dc:title>
</cp:coreProperties>
</file>